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8" r:id="rId2"/>
    <p:sldMasterId id="2147483672" r:id="rId3"/>
  </p:sldMasterIdLst>
  <p:notesMasterIdLst>
    <p:notesMasterId r:id="rId76"/>
  </p:notesMasterIdLst>
  <p:handoutMasterIdLst>
    <p:handoutMasterId r:id="rId77"/>
  </p:handoutMasterIdLst>
  <p:sldIdLst>
    <p:sldId id="533" r:id="rId4"/>
    <p:sldId id="535" r:id="rId5"/>
    <p:sldId id="534" r:id="rId6"/>
    <p:sldId id="607" r:id="rId7"/>
    <p:sldId id="608" r:id="rId8"/>
    <p:sldId id="609" r:id="rId9"/>
    <p:sldId id="610" r:id="rId10"/>
    <p:sldId id="611" r:id="rId11"/>
    <p:sldId id="612" r:id="rId12"/>
    <p:sldId id="613" r:id="rId13"/>
    <p:sldId id="614" r:id="rId14"/>
    <p:sldId id="536" r:id="rId15"/>
    <p:sldId id="537" r:id="rId16"/>
    <p:sldId id="538" r:id="rId17"/>
    <p:sldId id="539" r:id="rId18"/>
    <p:sldId id="540" r:id="rId19"/>
    <p:sldId id="541" r:id="rId20"/>
    <p:sldId id="542" r:id="rId21"/>
    <p:sldId id="543" r:id="rId22"/>
    <p:sldId id="544" r:id="rId23"/>
    <p:sldId id="545" r:id="rId24"/>
    <p:sldId id="592" r:id="rId25"/>
    <p:sldId id="547" r:id="rId26"/>
    <p:sldId id="548" r:id="rId27"/>
    <p:sldId id="549" r:id="rId28"/>
    <p:sldId id="550" r:id="rId29"/>
    <p:sldId id="551" r:id="rId30"/>
    <p:sldId id="552" r:id="rId31"/>
    <p:sldId id="555" r:id="rId32"/>
    <p:sldId id="553" r:id="rId33"/>
    <p:sldId id="554" r:id="rId34"/>
    <p:sldId id="593" r:id="rId35"/>
    <p:sldId id="557" r:id="rId36"/>
    <p:sldId id="558" r:id="rId37"/>
    <p:sldId id="560" r:id="rId38"/>
    <p:sldId id="594" r:id="rId39"/>
    <p:sldId id="562" r:id="rId40"/>
    <p:sldId id="563" r:id="rId41"/>
    <p:sldId id="595" r:id="rId42"/>
    <p:sldId id="596" r:id="rId43"/>
    <p:sldId id="565" r:id="rId44"/>
    <p:sldId id="566" r:id="rId45"/>
    <p:sldId id="567" r:id="rId46"/>
    <p:sldId id="568" r:id="rId47"/>
    <p:sldId id="598" r:id="rId48"/>
    <p:sldId id="570" r:id="rId49"/>
    <p:sldId id="571" r:id="rId50"/>
    <p:sldId id="572" r:id="rId51"/>
    <p:sldId id="573" r:id="rId52"/>
    <p:sldId id="574" r:id="rId53"/>
    <p:sldId id="575" r:id="rId54"/>
    <p:sldId id="576" r:id="rId55"/>
    <p:sldId id="577" r:id="rId56"/>
    <p:sldId id="600" r:id="rId57"/>
    <p:sldId id="601" r:id="rId58"/>
    <p:sldId id="599" r:id="rId59"/>
    <p:sldId id="579" r:id="rId60"/>
    <p:sldId id="580" r:id="rId61"/>
    <p:sldId id="603" r:id="rId62"/>
    <p:sldId id="604" r:id="rId63"/>
    <p:sldId id="605" r:id="rId64"/>
    <p:sldId id="582" r:id="rId65"/>
    <p:sldId id="583" r:id="rId66"/>
    <p:sldId id="584" r:id="rId67"/>
    <p:sldId id="585" r:id="rId68"/>
    <p:sldId id="586" r:id="rId69"/>
    <p:sldId id="587" r:id="rId70"/>
    <p:sldId id="588" r:id="rId71"/>
    <p:sldId id="606" r:id="rId72"/>
    <p:sldId id="590" r:id="rId73"/>
    <p:sldId id="591" r:id="rId74"/>
    <p:sldId id="264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B26"/>
    <a:srgbClr val="B70004"/>
    <a:srgbClr val="AD2A26"/>
    <a:srgbClr val="4C5252"/>
    <a:srgbClr val="FFFFE4"/>
    <a:srgbClr val="F9F9F9"/>
    <a:srgbClr val="8A8A8A"/>
    <a:srgbClr val="48504F"/>
    <a:srgbClr val="B60206"/>
    <a:srgbClr val="495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8" autoAdjust="0"/>
    <p:restoredTop sz="95852" autoAdjust="0"/>
  </p:normalViewPr>
  <p:slideViewPr>
    <p:cSldViewPr snapToGrid="0">
      <p:cViewPr varScale="1">
        <p:scale>
          <a:sx n="77" d="100"/>
          <a:sy n="77" d="100"/>
        </p:scale>
        <p:origin x="67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2022/7/18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275803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204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423552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271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0684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7200" y="1087200"/>
            <a:ext cx="6300000" cy="485640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25A22B-26E8-D04A-819D-CC74C31FFCF3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4" name="矩形 22">
            <a:extLst>
              <a:ext uri="{FF2B5EF4-FFF2-40B4-BE49-F238E27FC236}">
                <a16:creationId xmlns:a16="http://schemas.microsoft.com/office/drawing/2014/main" id="{8F31DED0-AD8A-7042-9053-A97E6832D1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65CCA9D-FB75-9B41-B37C-0D18AC324F38}"/>
              </a:ext>
            </a:extLst>
          </p:cNvPr>
          <p:cNvGrpSpPr/>
          <p:nvPr userDrawn="1"/>
        </p:nvGrpSpPr>
        <p:grpSpPr>
          <a:xfrm>
            <a:off x="2126595" y="2332800"/>
            <a:ext cx="2280944" cy="1113265"/>
            <a:chOff x="1984355" y="1296229"/>
            <a:chExt cx="2280944" cy="11132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D83D978-B2C5-414E-890D-8CB7A7B2AE6A}"/>
                </a:ext>
              </a:extLst>
            </p:cNvPr>
            <p:cNvSpPr txBox="1"/>
            <p:nvPr/>
          </p:nvSpPr>
          <p:spPr>
            <a:xfrm>
              <a:off x="2549296" y="1296229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C3F7406-3DFB-D34E-B041-094BBE2B6623}"/>
                </a:ext>
              </a:extLst>
            </p:cNvPr>
            <p:cNvSpPr txBox="1"/>
            <p:nvPr/>
          </p:nvSpPr>
          <p:spPr>
            <a:xfrm>
              <a:off x="1984355" y="1947829"/>
              <a:ext cx="18339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9" name="直接连接符 2">
              <a:extLst>
                <a:ext uri="{FF2B5EF4-FFF2-40B4-BE49-F238E27FC236}">
                  <a16:creationId xmlns:a16="http://schemas.microsoft.com/office/drawing/2014/main" id="{D4FD31C8-36C2-404E-931B-C213DF1E4517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3A3283D7-BC01-1E48-980E-6D10664F129E}"/>
                </a:ext>
              </a:extLst>
            </p:cNvPr>
            <p:cNvSpPr/>
            <p:nvPr/>
          </p:nvSpPr>
          <p:spPr>
            <a:xfrm rot="5400000">
              <a:off x="2142134" y="1454629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>
              <a:extLst>
                <a:ext uri="{FF2B5EF4-FFF2-40B4-BE49-F238E27FC236}">
                  <a16:creationId xmlns:a16="http://schemas.microsoft.com/office/drawing/2014/main" id="{CFAB2163-27D6-E341-B8FD-53AD0A17FE01}"/>
                </a:ext>
              </a:extLst>
            </p:cNvPr>
            <p:cNvSpPr/>
            <p:nvPr/>
          </p:nvSpPr>
          <p:spPr>
            <a:xfrm rot="5400000">
              <a:off x="2037082" y="1659829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5244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E0CF0B1-7E75-B54E-8359-562E4E6644C7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5BC8A4-50BE-9447-B0D9-0A685998A9E4}"/>
              </a:ext>
            </a:extLst>
          </p:cNvPr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C11AFD-584A-6F48-BEBA-E1A36CCE1746}"/>
              </a:ext>
            </a:extLst>
          </p:cNvPr>
          <p:cNvSpPr txBox="1"/>
          <p:nvPr userDrawn="1"/>
        </p:nvSpPr>
        <p:spPr>
          <a:xfrm>
            <a:off x="702992" y="2983479"/>
            <a:ext cx="387372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2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2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2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" name="直接连接符 2">
            <a:extLst>
              <a:ext uri="{FF2B5EF4-FFF2-40B4-BE49-F238E27FC236}">
                <a16:creationId xmlns:a16="http://schemas.microsoft.com/office/drawing/2014/main" id="{1CD556B1-7AB9-B742-A72E-038A2408768E}"/>
              </a:ext>
            </a:extLst>
          </p:cNvPr>
          <p:cNvCxnSpPr>
            <a:cxnSpLocks/>
          </p:cNvCxnSpPr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>
            <a:extLst>
              <a:ext uri="{FF2B5EF4-FFF2-40B4-BE49-F238E27FC236}">
                <a16:creationId xmlns:a16="http://schemas.microsoft.com/office/drawing/2014/main" id="{2CEECEAF-BAB2-E14D-86C4-B8ECDB4D5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7200" y="1087200"/>
            <a:ext cx="6300000" cy="485640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25A22B-26E8-D04A-819D-CC74C31FFCF3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4" name="矩形 22">
            <a:extLst>
              <a:ext uri="{FF2B5EF4-FFF2-40B4-BE49-F238E27FC236}">
                <a16:creationId xmlns:a16="http://schemas.microsoft.com/office/drawing/2014/main" id="{8F31DED0-AD8A-7042-9053-A97E6832D1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65CCA9D-FB75-9B41-B37C-0D18AC324F38}"/>
              </a:ext>
            </a:extLst>
          </p:cNvPr>
          <p:cNvGrpSpPr/>
          <p:nvPr userDrawn="1"/>
        </p:nvGrpSpPr>
        <p:grpSpPr>
          <a:xfrm>
            <a:off x="2126595" y="2332800"/>
            <a:ext cx="2280944" cy="1113265"/>
            <a:chOff x="1984355" y="1296229"/>
            <a:chExt cx="2280944" cy="11132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D83D978-B2C5-414E-890D-8CB7A7B2AE6A}"/>
                </a:ext>
              </a:extLst>
            </p:cNvPr>
            <p:cNvSpPr txBox="1"/>
            <p:nvPr/>
          </p:nvSpPr>
          <p:spPr>
            <a:xfrm>
              <a:off x="2549296" y="1296229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C3F7406-3DFB-D34E-B041-094BBE2B6623}"/>
                </a:ext>
              </a:extLst>
            </p:cNvPr>
            <p:cNvSpPr txBox="1"/>
            <p:nvPr/>
          </p:nvSpPr>
          <p:spPr>
            <a:xfrm>
              <a:off x="1984355" y="1947829"/>
              <a:ext cx="18339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9" name="直接连接符 2">
              <a:extLst>
                <a:ext uri="{FF2B5EF4-FFF2-40B4-BE49-F238E27FC236}">
                  <a16:creationId xmlns:a16="http://schemas.microsoft.com/office/drawing/2014/main" id="{D4FD31C8-36C2-404E-931B-C213DF1E4517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3A3283D7-BC01-1E48-980E-6D10664F129E}"/>
                </a:ext>
              </a:extLst>
            </p:cNvPr>
            <p:cNvSpPr/>
            <p:nvPr/>
          </p:nvSpPr>
          <p:spPr>
            <a:xfrm rot="5400000">
              <a:off x="2142134" y="1454629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>
              <a:extLst>
                <a:ext uri="{FF2B5EF4-FFF2-40B4-BE49-F238E27FC236}">
                  <a16:creationId xmlns:a16="http://schemas.microsoft.com/office/drawing/2014/main" id="{CFAB2163-27D6-E341-B8FD-53AD0A17FE01}"/>
                </a:ext>
              </a:extLst>
            </p:cNvPr>
            <p:cNvSpPr/>
            <p:nvPr/>
          </p:nvSpPr>
          <p:spPr>
            <a:xfrm rot="5400000">
              <a:off x="2037082" y="1659829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>
            <a:extLst>
              <a:ext uri="{FF2B5EF4-FFF2-40B4-BE49-F238E27FC236}">
                <a16:creationId xmlns:a16="http://schemas.microsoft.com/office/drawing/2014/main" id="{9D2EE3C4-1644-754F-AFBD-C2CAD065D382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5" name="六边形 4">
            <a:extLst>
              <a:ext uri="{FF2B5EF4-FFF2-40B4-BE49-F238E27FC236}">
                <a16:creationId xmlns:a16="http://schemas.microsoft.com/office/drawing/2014/main" id="{FFB97071-E9EF-F540-836F-BCA09B1E61EF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+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4">
            <a:extLst>
              <a:ext uri="{FF2B5EF4-FFF2-40B4-BE49-F238E27FC236}">
                <a16:creationId xmlns:a16="http://schemas.microsoft.com/office/drawing/2014/main" id="{03FB8210-AFA4-3245-80E3-01EA48AAFAB9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6100D428-EF14-894C-AEBB-5CB6F6697F5B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6620742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20800" cy="45504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79" y="100074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199"/>
            <a:ext cx="10720800" cy="45504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800"/>
            <a:ext cx="921423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4776534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1588706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153598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768839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571570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09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17843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13" r:id="rId2"/>
    <p:sldLayoutId id="2147483714" r:id="rId3"/>
    <p:sldLayoutId id="2147483715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67" r:id="rId2"/>
    <p:sldLayoutId id="2147483699" r:id="rId3"/>
    <p:sldLayoutId id="2147483701" r:id="rId4"/>
    <p:sldLayoutId id="2147483671" r:id="rId5"/>
    <p:sldLayoutId id="2147483670" r:id="rId6"/>
    <p:sldLayoutId id="2147483683" r:id="rId7"/>
    <p:sldLayoutId id="2147483678" r:id="rId8"/>
    <p:sldLayoutId id="2147483679" r:id="rId9"/>
    <p:sldLayoutId id="2147483680" r:id="rId10"/>
    <p:sldLayoutId id="2147483677" r:id="rId11"/>
    <p:sldLayoutId id="2147483702" r:id="rId12"/>
    <p:sldLayoutId id="2147483703" r:id="rId13"/>
    <p:sldLayoutId id="2147483709" r:id="rId14"/>
    <p:sldLayoutId id="2147483704" r:id="rId15"/>
    <p:sldLayoutId id="2147483681" r:id="rId16"/>
    <p:sldLayoutId id="2147483693" r:id="rId17"/>
    <p:sldLayoutId id="2147483710" r:id="rId18"/>
    <p:sldLayoutId id="2147483706" r:id="rId1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 dirty="0"/>
              <a:t>Web APIs</a:t>
            </a:r>
            <a:r>
              <a:rPr kumimoji="1" lang="zh-CN" altLang="en-US" sz="5400" dirty="0"/>
              <a:t> 第一天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6AC0F8-4890-4046-8499-78F7C6973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Dom</a:t>
            </a:r>
            <a:r>
              <a:rPr lang="zh-CN" altLang="en-US" dirty="0"/>
              <a:t>获取</a:t>
            </a:r>
            <a:r>
              <a:rPr lang="en-US" altLang="zh-CN" dirty="0"/>
              <a:t>&amp;</a:t>
            </a:r>
            <a:r>
              <a:rPr lang="zh-CN" altLang="en-US" dirty="0"/>
              <a:t>属性操作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225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AD2B26"/>
                </a:solidFill>
              </a:rPr>
              <a:t>变量声明</a:t>
            </a:r>
            <a:endParaRPr kumimoji="1" lang="zh-CN" altLang="en-US" dirty="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E4A1AFF-5EB0-5C4B-93C7-DF3AA87FF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691" y="1591200"/>
            <a:ext cx="10720800" cy="4550400"/>
          </a:xfrm>
        </p:spPr>
        <p:txBody>
          <a:bodyPr/>
          <a:lstStyle/>
          <a:p>
            <a:r>
              <a:rPr kumimoji="1" lang="zh-CN" altLang="en-US" dirty="0"/>
              <a:t>考考你：下面写法可以吗？</a:t>
            </a:r>
            <a:endParaRPr kumimoji="1"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32" y="2366795"/>
            <a:ext cx="3066667" cy="895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732" y="3639695"/>
            <a:ext cx="3552381" cy="1390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矩形 4"/>
          <p:cNvSpPr/>
          <p:nvPr/>
        </p:nvSpPr>
        <p:spPr>
          <a:xfrm>
            <a:off x="997210" y="5545601"/>
            <a:ext cx="379142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错误，他们地址不一样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895" y="3866400"/>
            <a:ext cx="3771429" cy="895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右箭头 7"/>
          <p:cNvSpPr/>
          <p:nvPr/>
        </p:nvSpPr>
        <p:spPr>
          <a:xfrm>
            <a:off x="5428537" y="4195486"/>
            <a:ext cx="1159933" cy="2370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895" y="2278866"/>
            <a:ext cx="2759385" cy="1135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右箭头 10"/>
          <p:cNvSpPr/>
          <p:nvPr/>
        </p:nvSpPr>
        <p:spPr>
          <a:xfrm>
            <a:off x="5428537" y="2656277"/>
            <a:ext cx="1159933" cy="2370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484363" y="5545601"/>
            <a:ext cx="23487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这样改可以了</a:t>
            </a:r>
            <a:endParaRPr lang="zh-CN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67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1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8516" y="1446106"/>
            <a:ext cx="7531083" cy="4708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以后声明变量我们优先使用哪个？</a:t>
            </a:r>
            <a:endParaRPr lang="en-US" altLang="zh-CN" dirty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const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有了变量先给</a:t>
            </a:r>
            <a:r>
              <a:rPr lang="en-US" altLang="zh-CN" sz="1600" b="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const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，如果发现它后面是要被修改的，再改为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let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为什么</a:t>
            </a:r>
            <a:r>
              <a:rPr lang="en-US" altLang="zh-CN" dirty="0" err="1"/>
              <a:t>const</a:t>
            </a:r>
            <a:r>
              <a:rPr lang="zh-CN" altLang="en-US" dirty="0"/>
              <a:t>声明的对象可以修改里面的属性？</a:t>
            </a:r>
            <a:endParaRPr lang="en-US" altLang="zh-CN" dirty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因为对象是引用类型，里面存储的是地址，只要地址不变，就不会报错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建议数组和对象使用 </a:t>
            </a:r>
            <a:r>
              <a:rPr lang="en-US" altLang="zh-CN" sz="1600" b="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const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来声明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什么时候使用</a:t>
            </a:r>
            <a:r>
              <a:rPr lang="en-US" altLang="zh-CN" dirty="0"/>
              <a:t>let</a:t>
            </a:r>
            <a:r>
              <a:rPr lang="zh-CN" altLang="en-US" dirty="0"/>
              <a:t>声明变量？</a:t>
            </a:r>
            <a:endParaRPr lang="en-US" altLang="zh-CN" dirty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如果基本数据类型的值或者引用类型的地址发生变化的时候，需要用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let</a:t>
            </a: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比如  一个变量进行加减运算，比如 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循环中的 </a:t>
            </a:r>
            <a:r>
              <a:rPr lang="en-US" altLang="zh-CN" sz="1600" b="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3602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AD2B26"/>
                </a:solidFill>
              </a:rPr>
              <a:t>Web API </a:t>
            </a:r>
            <a:r>
              <a:rPr lang="zh-CN" altLang="en-US" dirty="0">
                <a:solidFill>
                  <a:srgbClr val="AD2B26"/>
                </a:solidFill>
              </a:rPr>
              <a:t>基本认知</a:t>
            </a:r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作用和分类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什么是</a:t>
            </a:r>
            <a:r>
              <a:rPr lang="en-US" altLang="zh-CN" dirty="0"/>
              <a:t>DOM</a:t>
            </a:r>
          </a:p>
          <a:p>
            <a:r>
              <a:rPr lang="en-US" altLang="zh-CN" dirty="0"/>
              <a:t>DOM</a:t>
            </a:r>
            <a:r>
              <a:rPr lang="zh-CN" altLang="en-US" dirty="0"/>
              <a:t>树</a:t>
            </a:r>
            <a:endParaRPr lang="en-US" altLang="zh-CN" dirty="0"/>
          </a:p>
          <a:p>
            <a:r>
              <a:rPr lang="en-US" altLang="zh-CN" dirty="0"/>
              <a:t>DOM</a:t>
            </a:r>
            <a:r>
              <a:rPr lang="zh-CN" altLang="en-US" dirty="0"/>
              <a:t>对象</a:t>
            </a: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569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D2B26"/>
                </a:solidFill>
              </a:rPr>
              <a:t>1.1 </a:t>
            </a:r>
            <a:r>
              <a:rPr kumimoji="1" lang="zh-CN" altLang="en-US" dirty="0"/>
              <a:t>作用和分类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作用</a:t>
            </a:r>
            <a:r>
              <a:rPr lang="en-US" altLang="zh-CN" dirty="0"/>
              <a:t>: </a:t>
            </a:r>
            <a:r>
              <a:rPr lang="zh-CN" altLang="en-US" dirty="0"/>
              <a:t>就是使用 </a:t>
            </a:r>
            <a:r>
              <a:rPr lang="en-US" altLang="zh-CN" dirty="0"/>
              <a:t>JS </a:t>
            </a:r>
            <a:r>
              <a:rPr lang="zh-CN" altLang="en-US" dirty="0"/>
              <a:t>去操作 </a:t>
            </a:r>
            <a:r>
              <a:rPr lang="en-US" altLang="zh-CN" dirty="0"/>
              <a:t>html </a:t>
            </a:r>
            <a:r>
              <a:rPr lang="zh-CN" altLang="en-US" dirty="0"/>
              <a:t>和浏览器</a:t>
            </a:r>
            <a:endParaRPr lang="en-US" altLang="zh-CN" dirty="0"/>
          </a:p>
          <a:p>
            <a:r>
              <a:rPr lang="zh-CN" altLang="en-US" dirty="0"/>
              <a:t>分类：</a:t>
            </a:r>
            <a:r>
              <a:rPr lang="en-US" altLang="zh-CN" dirty="0">
                <a:solidFill>
                  <a:srgbClr val="C00000"/>
                </a:solidFill>
              </a:rPr>
              <a:t>DOM</a:t>
            </a:r>
            <a:r>
              <a:rPr lang="en-US" altLang="zh-CN" dirty="0"/>
              <a:t> (</a:t>
            </a:r>
            <a:r>
              <a:rPr lang="zh-CN" altLang="en-US" dirty="0"/>
              <a:t>文档对象模型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C00000"/>
                </a:solidFill>
              </a:rPr>
              <a:t>BOM</a:t>
            </a:r>
            <a:r>
              <a:rPr lang="zh-CN" altLang="en-US" dirty="0"/>
              <a:t>（浏览器对象模型）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204338" y="1646133"/>
            <a:ext cx="1338485" cy="498015"/>
            <a:chOff x="3717164" y="2033588"/>
            <a:chExt cx="1338485" cy="498015"/>
          </a:xfrm>
        </p:grpSpPr>
        <p:sp>
          <p:nvSpPr>
            <p:cNvPr id="13" name="矩形 12"/>
            <p:cNvSpPr/>
            <p:nvPr/>
          </p:nvSpPr>
          <p:spPr>
            <a:xfrm>
              <a:off x="3717164" y="2033588"/>
              <a:ext cx="1338485" cy="498015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5"/>
            <p:cNvSpPr txBox="1"/>
            <p:nvPr/>
          </p:nvSpPr>
          <p:spPr>
            <a:xfrm>
              <a:off x="3941112" y="2143689"/>
              <a:ext cx="890587" cy="2524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JavaScript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029688" y="2743585"/>
            <a:ext cx="1914743" cy="1271503"/>
            <a:chOff x="2181071" y="2643188"/>
            <a:chExt cx="1914743" cy="1271503"/>
          </a:xfrm>
        </p:grpSpPr>
        <p:sp>
          <p:nvSpPr>
            <p:cNvPr id="16" name="椭圆 15"/>
            <p:cNvSpPr/>
            <p:nvPr/>
          </p:nvSpPr>
          <p:spPr>
            <a:xfrm>
              <a:off x="2372790" y="2643188"/>
              <a:ext cx="1008062" cy="1008062"/>
            </a:xfrm>
            <a:prstGeom prst="ellipse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1"/>
            <p:cNvSpPr txBox="1"/>
            <p:nvPr/>
          </p:nvSpPr>
          <p:spPr>
            <a:xfrm>
              <a:off x="2228327" y="3025775"/>
              <a:ext cx="1296988" cy="2524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ECMAScript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181071" y="3660775"/>
              <a:ext cx="191474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C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JavaScript</a:t>
              </a:r>
              <a:r>
                <a:rPr lang="zh-CN" altLang="en-US" sz="105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语言基础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391463" y="4396172"/>
            <a:ext cx="1326649" cy="1286238"/>
            <a:chOff x="3615565" y="2643188"/>
            <a:chExt cx="1326649" cy="1286238"/>
          </a:xfrm>
        </p:grpSpPr>
        <p:sp>
          <p:nvSpPr>
            <p:cNvPr id="20" name="椭圆 19"/>
            <p:cNvSpPr/>
            <p:nvPr/>
          </p:nvSpPr>
          <p:spPr>
            <a:xfrm>
              <a:off x="3760028" y="2643188"/>
              <a:ext cx="1008062" cy="1008062"/>
            </a:xfrm>
            <a:prstGeom prst="ellipse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11"/>
            <p:cNvSpPr txBox="1"/>
            <p:nvPr/>
          </p:nvSpPr>
          <p:spPr>
            <a:xfrm>
              <a:off x="3615565" y="3025775"/>
              <a:ext cx="1296988" cy="2524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DOM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632227" y="3675510"/>
              <a:ext cx="13099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页面文档对象模型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260079" y="4393450"/>
            <a:ext cx="1418006" cy="1275443"/>
            <a:chOff x="5448623" y="2621604"/>
            <a:chExt cx="1418006" cy="1275443"/>
          </a:xfrm>
        </p:grpSpPr>
        <p:sp>
          <p:nvSpPr>
            <p:cNvPr id="24" name="椭圆 23"/>
            <p:cNvSpPr/>
            <p:nvPr/>
          </p:nvSpPr>
          <p:spPr>
            <a:xfrm>
              <a:off x="5622274" y="2621604"/>
              <a:ext cx="1008063" cy="1008063"/>
            </a:xfrm>
            <a:prstGeom prst="ellipse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11"/>
            <p:cNvSpPr txBox="1"/>
            <p:nvPr/>
          </p:nvSpPr>
          <p:spPr>
            <a:xfrm>
              <a:off x="5448623" y="3009360"/>
              <a:ext cx="1296987" cy="2524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BOM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606796" y="3643131"/>
              <a:ext cx="12598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浏览器对象模型</a:t>
              </a:r>
            </a:p>
          </p:txBody>
        </p:sp>
      </p:grpSp>
      <p:cxnSp>
        <p:nvCxnSpPr>
          <p:cNvPr id="27" name="直接箭头连接符 26"/>
          <p:cNvCxnSpPr>
            <a:stCxn id="13" idx="2"/>
            <a:endCxn id="16" idx="0"/>
          </p:cNvCxnSpPr>
          <p:nvPr/>
        </p:nvCxnSpPr>
        <p:spPr>
          <a:xfrm flipH="1">
            <a:off x="6725438" y="2144148"/>
            <a:ext cx="1148143" cy="599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左大括号 27"/>
          <p:cNvSpPr/>
          <p:nvPr/>
        </p:nvSpPr>
        <p:spPr>
          <a:xfrm rot="5400000">
            <a:off x="8688474" y="3141163"/>
            <a:ext cx="558156" cy="18605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8280887" y="2772921"/>
            <a:ext cx="1296988" cy="1008062"/>
            <a:chOff x="3615565" y="2643188"/>
            <a:chExt cx="1296988" cy="1008062"/>
          </a:xfrm>
        </p:grpSpPr>
        <p:sp>
          <p:nvSpPr>
            <p:cNvPr id="30" name="椭圆 29"/>
            <p:cNvSpPr/>
            <p:nvPr/>
          </p:nvSpPr>
          <p:spPr>
            <a:xfrm>
              <a:off x="3760028" y="2643188"/>
              <a:ext cx="1008062" cy="1008062"/>
            </a:xfrm>
            <a:prstGeom prst="ellipse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11"/>
            <p:cNvSpPr txBox="1"/>
            <p:nvPr/>
          </p:nvSpPr>
          <p:spPr>
            <a:xfrm>
              <a:off x="3615565" y="3025775"/>
              <a:ext cx="1296988" cy="2524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Web APIs</a:t>
              </a:r>
            </a:p>
          </p:txBody>
        </p:sp>
      </p:grpSp>
      <p:cxnSp>
        <p:nvCxnSpPr>
          <p:cNvPr id="32" name="直接箭头连接符 31"/>
          <p:cNvCxnSpPr>
            <a:stCxn id="13" idx="2"/>
            <a:endCxn id="30" idx="0"/>
          </p:cNvCxnSpPr>
          <p:nvPr/>
        </p:nvCxnSpPr>
        <p:spPr>
          <a:xfrm>
            <a:off x="7873581" y="2144148"/>
            <a:ext cx="1055800" cy="628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17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AD2B26"/>
                </a:solidFill>
              </a:rPr>
              <a:t>Web API </a:t>
            </a:r>
            <a:r>
              <a:rPr lang="zh-CN" altLang="en-US" dirty="0">
                <a:solidFill>
                  <a:srgbClr val="AD2B26"/>
                </a:solidFill>
              </a:rPr>
              <a:t>基本认知</a:t>
            </a:r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作用和分类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什么是</a:t>
            </a:r>
            <a:r>
              <a:rPr lang="en-US" altLang="zh-CN" dirty="0">
                <a:solidFill>
                  <a:srgbClr val="C00000"/>
                </a:solidFill>
              </a:rPr>
              <a:t>DOM</a:t>
            </a:r>
          </a:p>
          <a:p>
            <a:r>
              <a:rPr lang="en-US" altLang="zh-CN" dirty="0"/>
              <a:t>DOM</a:t>
            </a:r>
            <a:r>
              <a:rPr lang="zh-CN" altLang="en-US" dirty="0"/>
              <a:t>树</a:t>
            </a:r>
            <a:endParaRPr lang="en-US" altLang="zh-CN" dirty="0"/>
          </a:p>
          <a:p>
            <a:r>
              <a:rPr lang="en-US" altLang="zh-CN" dirty="0"/>
              <a:t>DOM</a:t>
            </a:r>
            <a:r>
              <a:rPr lang="zh-CN" altLang="en-US" dirty="0"/>
              <a:t>对象</a:t>
            </a: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8089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D2B26"/>
                </a:solidFill>
              </a:rPr>
              <a:t>1.2 </a:t>
            </a:r>
            <a:r>
              <a:rPr kumimoji="1" lang="zh-CN" altLang="en-US" dirty="0"/>
              <a:t>什么是</a:t>
            </a:r>
            <a:r>
              <a:rPr kumimoji="1" lang="en-US" altLang="zh-CN" dirty="0"/>
              <a:t>DOM</a:t>
            </a:r>
            <a:endParaRPr kumimoji="1"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4A1AFF-5EB0-5C4B-93C7-DF3AA87FF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76225" indent="-276225"/>
            <a:r>
              <a:rPr lang="en-US" altLang="zh-CN" dirty="0"/>
              <a:t>DOM</a:t>
            </a:r>
            <a:r>
              <a:rPr lang="zh-CN" altLang="en-US" dirty="0"/>
              <a:t>（</a:t>
            </a:r>
            <a:r>
              <a:rPr lang="en-US" altLang="zh-CN" dirty="0"/>
              <a:t>Document Object Model——</a:t>
            </a:r>
            <a:r>
              <a:rPr lang="zh-CN" altLang="en-US" dirty="0">
                <a:solidFill>
                  <a:srgbClr val="C00000"/>
                </a:solidFill>
              </a:rPr>
              <a:t>文档对象模型</a:t>
            </a:r>
            <a:r>
              <a:rPr lang="zh-CN" altLang="en-US" dirty="0"/>
              <a:t>）是用来呈现以及与任意 </a:t>
            </a:r>
            <a:r>
              <a:rPr lang="en-US" altLang="zh-CN" dirty="0"/>
              <a:t>HTML </a:t>
            </a:r>
            <a:r>
              <a:rPr lang="zh-CN" altLang="en-US" dirty="0"/>
              <a:t>或 </a:t>
            </a:r>
            <a:r>
              <a:rPr lang="en-US" altLang="zh-CN" dirty="0"/>
              <a:t>XML</a:t>
            </a:r>
            <a:r>
              <a:rPr lang="zh-CN" altLang="en-US" dirty="0"/>
              <a:t>文档交互的</a:t>
            </a:r>
            <a:r>
              <a:rPr lang="en-US" altLang="zh-CN" dirty="0"/>
              <a:t>API</a:t>
            </a:r>
          </a:p>
          <a:p>
            <a:pPr marL="276225" indent="-276225"/>
            <a:r>
              <a:rPr lang="zh-CN" altLang="en-US" dirty="0"/>
              <a:t>白话文：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DOM</a:t>
            </a:r>
            <a:r>
              <a:rPr lang="zh-CN" altLang="en-US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是浏览器提供的一套专门用来 </a:t>
            </a:r>
            <a:r>
              <a:rPr lang="zh-CN" altLang="en-US" b="1" dirty="0">
                <a:solidFill>
                  <a:srgbClr val="C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操作网页内容 </a:t>
            </a:r>
            <a:r>
              <a:rPr lang="zh-CN" altLang="en-US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的功能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DOM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作用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804863" lvl="1" indent="-268288">
              <a:buFont typeface="Wingdings" panose="05000000000000000000" pitchFamily="2" charset="2"/>
              <a:buChar char="Ø"/>
            </a:pP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开发网页内容特效和实现用户交互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76225" indent="-276225"/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21" y="3512510"/>
            <a:ext cx="90392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1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Web API</a:t>
            </a:r>
            <a:r>
              <a:rPr lang="zh-CN" altLang="en-US" dirty="0"/>
              <a:t>阶段我们学习那两部分？</a:t>
            </a:r>
            <a:endParaRPr lang="en-US" altLang="zh-CN" dirty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 </a:t>
            </a: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BOM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DOM </a:t>
            </a:r>
            <a:r>
              <a:rPr lang="zh-CN" altLang="en-US" dirty="0"/>
              <a:t>是什么？有什么作用？</a:t>
            </a:r>
            <a:endParaRPr lang="en-US" altLang="zh-CN" dirty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是文档对象模型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操作网页内容，可以开发网页内容特效和实现用户交互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703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AD2B26"/>
                </a:solidFill>
              </a:rPr>
              <a:t>Web API </a:t>
            </a:r>
            <a:r>
              <a:rPr lang="zh-CN" altLang="en-US" dirty="0">
                <a:solidFill>
                  <a:srgbClr val="AD2B26"/>
                </a:solidFill>
              </a:rPr>
              <a:t>基本认知</a:t>
            </a:r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作用和分类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什么是</a:t>
            </a:r>
            <a:r>
              <a:rPr lang="en-US" altLang="zh-CN" dirty="0">
                <a:solidFill>
                  <a:schemeClr val="tx1"/>
                </a:solidFill>
              </a:rPr>
              <a:t>DOM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DOM</a:t>
            </a:r>
            <a:r>
              <a:rPr lang="zh-CN" altLang="en-US" dirty="0">
                <a:solidFill>
                  <a:srgbClr val="C00000"/>
                </a:solidFill>
              </a:rPr>
              <a:t>树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DOM</a:t>
            </a:r>
            <a:r>
              <a:rPr lang="zh-CN" altLang="en-US" dirty="0"/>
              <a:t>对象</a:t>
            </a: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825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D2B26"/>
                </a:solidFill>
              </a:rPr>
              <a:t>1.3 </a:t>
            </a:r>
            <a:r>
              <a:rPr kumimoji="1" lang="en-US" altLang="zh-CN" dirty="0"/>
              <a:t>DOM</a:t>
            </a:r>
            <a:r>
              <a:rPr kumimoji="1" lang="zh-CN" altLang="en-US" dirty="0"/>
              <a:t>树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4A1AFF-5EB0-5C4B-93C7-DF3AA87FF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19423"/>
            <a:ext cx="10720800" cy="4550400"/>
          </a:xfrm>
        </p:spPr>
        <p:txBody>
          <a:bodyPr/>
          <a:lstStyle/>
          <a:p>
            <a:pPr marL="285750" indent="-285750">
              <a:lnSpc>
                <a:spcPct val="200000"/>
              </a:lnSpc>
            </a:pPr>
            <a:r>
              <a:rPr lang="en-US" altLang="zh-CN" dirty="0"/>
              <a:t>DOM</a:t>
            </a:r>
            <a:r>
              <a:rPr lang="zh-CN" altLang="en-US" dirty="0"/>
              <a:t>树是什么</a:t>
            </a:r>
            <a:endParaRPr lang="en-US" altLang="zh-CN" dirty="0"/>
          </a:p>
          <a:p>
            <a:pPr marL="804863" lvl="1" indent="-268288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文档以树状结构直观的表现出来，我们称之为文档树或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树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描述网页内容关系的名词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文档树直观的体现了标签与标签之间的关系</a:t>
            </a:r>
          </a:p>
          <a:p>
            <a:pPr marL="276225" indent="-276225"/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49" y="3414157"/>
            <a:ext cx="5404350" cy="3081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059" y="3750675"/>
            <a:ext cx="5955771" cy="24088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791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AD2B26"/>
                </a:solidFill>
              </a:rPr>
              <a:t>Web API </a:t>
            </a:r>
            <a:r>
              <a:rPr lang="zh-CN" altLang="en-US" dirty="0">
                <a:solidFill>
                  <a:srgbClr val="AD2B26"/>
                </a:solidFill>
              </a:rPr>
              <a:t>基本认知</a:t>
            </a:r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作用和分类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什么是</a:t>
            </a:r>
            <a:r>
              <a:rPr lang="en-US" altLang="zh-CN" dirty="0">
                <a:solidFill>
                  <a:schemeClr val="tx1"/>
                </a:solidFill>
              </a:rPr>
              <a:t>DOM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DOM</a:t>
            </a:r>
            <a:r>
              <a:rPr lang="zh-CN" altLang="en-US" dirty="0">
                <a:solidFill>
                  <a:schemeClr val="tx1"/>
                </a:solidFill>
              </a:rPr>
              <a:t>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DOM</a:t>
            </a:r>
            <a:r>
              <a:rPr lang="zh-CN" altLang="en-US" dirty="0">
                <a:solidFill>
                  <a:srgbClr val="C00000"/>
                </a:solidFill>
              </a:rPr>
              <a:t>对象</a:t>
            </a: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1219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5F2403-DAC9-454A-9779-7331986EC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4559" y="1147022"/>
            <a:ext cx="6224376" cy="3348778"/>
          </a:xfrm>
        </p:spPr>
        <p:txBody>
          <a:bodyPr/>
          <a:lstStyle/>
          <a:p>
            <a:r>
              <a:rPr lang="zh-CN" altLang="en-US" dirty="0"/>
              <a:t>掌握</a:t>
            </a:r>
            <a:r>
              <a:rPr lang="en-US" altLang="zh-CN" dirty="0"/>
              <a:t>DOM</a:t>
            </a:r>
            <a:r>
              <a:rPr lang="zh-CN" altLang="en-US" dirty="0"/>
              <a:t>属性操作，完成元素内容设置</a:t>
            </a:r>
            <a:endParaRPr lang="en-US" altLang="zh-CN" dirty="0"/>
          </a:p>
          <a:p>
            <a:r>
              <a:rPr lang="zh-CN" altLang="en-US" dirty="0"/>
              <a:t>元素属性设置，控制元素样式</a:t>
            </a:r>
          </a:p>
        </p:txBody>
      </p:sp>
    </p:spTree>
    <p:extLst>
      <p:ext uri="{BB962C8B-B14F-4D97-AF65-F5344CB8AC3E}">
        <p14:creationId xmlns:p14="http://schemas.microsoft.com/office/powerpoint/2010/main" val="3621430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D2B26"/>
                </a:solidFill>
              </a:rPr>
              <a:t>1.4 </a:t>
            </a:r>
            <a:r>
              <a:rPr kumimoji="1" lang="en-US" altLang="zh-CN" dirty="0"/>
              <a:t>DOM</a:t>
            </a:r>
            <a:r>
              <a:rPr kumimoji="1" lang="zh-CN" altLang="en-US" dirty="0"/>
              <a:t>对象（重要）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4A1AFF-5EB0-5C4B-93C7-DF3AA87FF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76225" indent="-276225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对象：浏览器根据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标签生成的 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</a:p>
          <a:p>
            <a:pPr marL="64488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所有的标签属性都可以在这个对象上面找到</a:t>
            </a:r>
          </a:p>
          <a:p>
            <a:pPr marL="64488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修改这个对象的属性会自动映射到标签身上</a:t>
            </a:r>
            <a:endParaRPr kumimoji="1"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的核心思想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把网页内容当做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来处理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 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里提供的一个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endParaRPr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所以它提供的属性和方法都是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用来访问和操作网页内容的</a:t>
            </a:r>
            <a:endParaRPr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182687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例：</a:t>
            </a: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document.write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网页所有内容都在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里面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kumimoji="1"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679" y="950241"/>
            <a:ext cx="4307116" cy="23573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832" y="3627013"/>
            <a:ext cx="2365131" cy="31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1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 txBox="1">
            <a:spLocks/>
          </p:cNvSpPr>
          <p:nvPr/>
        </p:nvSpPr>
        <p:spPr>
          <a:xfrm>
            <a:off x="4595789" y="1628144"/>
            <a:ext cx="6607436" cy="4737416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DOM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树是什么？</a:t>
            </a:r>
          </a:p>
          <a:p>
            <a:pPr marL="804863" lvl="1" indent="-268288">
              <a:buFont typeface="Wingdings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 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文档以树状结构直观的表现出来，我们称之为文档树或 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树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buFont typeface="Wingdings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文档树直观的体现了标签与标签之间的关系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DOM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对象怎么创建的？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buFont typeface="Wingdings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浏览器根据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标签生成的 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对象（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对象）</a:t>
            </a:r>
          </a:p>
          <a:p>
            <a:pPr marL="804863" lvl="1" indent="-268288">
              <a:buFont typeface="Wingdings" pitchFamily="2" charset="2"/>
              <a:buChar char="Ø"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的核心就是把内容当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来处理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</a:p>
          <a:p>
            <a:pPr marL="0" indent="0">
              <a:buNone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 document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是什么？</a:t>
            </a:r>
          </a:p>
          <a:p>
            <a:pPr marL="804863" lvl="1" indent="-268288"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 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里提供的一个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endParaRPr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网页所有内容都在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里面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36575" lvl="1" indent="0">
              <a:buNone/>
            </a:pPr>
            <a:endParaRPr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kumimoji="1"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346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Web API </a:t>
            </a:r>
            <a:r>
              <a:rPr lang="zh-CN" altLang="en-US" dirty="0">
                <a:solidFill>
                  <a:schemeClr val="tx1"/>
                </a:solidFill>
              </a:rPr>
              <a:t>基本认知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获取</a:t>
            </a:r>
            <a:r>
              <a:rPr lang="en-US" altLang="zh-CN" dirty="0">
                <a:solidFill>
                  <a:srgbClr val="C00000"/>
                </a:solidFill>
              </a:rPr>
              <a:t>DOM</a:t>
            </a:r>
            <a:r>
              <a:rPr lang="zh-CN" altLang="en-US" dirty="0">
                <a:solidFill>
                  <a:srgbClr val="C00000"/>
                </a:solidFill>
              </a:rPr>
              <a:t>对象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操作元素内容</a:t>
            </a:r>
            <a:endParaRPr lang="en-US" altLang="zh-CN" dirty="0"/>
          </a:p>
          <a:p>
            <a:r>
              <a:rPr lang="zh-CN" altLang="en-US" dirty="0"/>
              <a:t>操作元素属性</a:t>
            </a:r>
            <a:endParaRPr lang="en-US" altLang="zh-CN" dirty="0"/>
          </a:p>
          <a:p>
            <a:r>
              <a:rPr lang="zh-CN" altLang="en-US" dirty="0"/>
              <a:t>定时器</a:t>
            </a:r>
            <a:r>
              <a:rPr lang="en-US" altLang="zh-CN" dirty="0"/>
              <a:t>-</a:t>
            </a:r>
            <a:r>
              <a:rPr lang="zh-CN" altLang="en-US" dirty="0"/>
              <a:t>间歇函数</a:t>
            </a:r>
            <a:endParaRPr lang="en-US" altLang="zh-CN" dirty="0"/>
          </a:p>
          <a:p>
            <a:r>
              <a:rPr lang="zh-CN" altLang="en-US" dirty="0"/>
              <a:t>综合案例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069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AD2B26"/>
                </a:solidFill>
              </a:rPr>
              <a:t>获取</a:t>
            </a:r>
            <a:r>
              <a:rPr lang="en-US" altLang="zh-CN" dirty="0">
                <a:solidFill>
                  <a:srgbClr val="AD2B26"/>
                </a:solidFill>
              </a:rPr>
              <a:t>DOM</a:t>
            </a:r>
            <a:r>
              <a:rPr lang="zh-CN" altLang="en-US" dirty="0">
                <a:solidFill>
                  <a:srgbClr val="AD2B26"/>
                </a:solidFill>
              </a:rPr>
              <a:t>元素</a:t>
            </a:r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选择器来获取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元素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重点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其他获取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元素方法（了解）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1409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AD2B26"/>
                </a:solidFill>
              </a:rPr>
              <a:t>二、获取</a:t>
            </a:r>
            <a:r>
              <a:rPr lang="en-US" altLang="zh-CN" dirty="0">
                <a:solidFill>
                  <a:srgbClr val="AD2B26"/>
                </a:solidFill>
              </a:rPr>
              <a:t>DOM</a:t>
            </a:r>
            <a:r>
              <a:rPr lang="zh-CN" altLang="en-US" dirty="0">
                <a:solidFill>
                  <a:srgbClr val="AD2B26"/>
                </a:solidFill>
              </a:rPr>
              <a:t>对象</a:t>
            </a:r>
            <a:endParaRPr kumimoji="1" lang="zh-CN" altLang="en-US" b="0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目标：能查找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获取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对象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dirty="0"/>
              <a:t>提问：我们想要操作某个标签首先做什么？</a:t>
            </a:r>
            <a:endParaRPr lang="en-US" altLang="zh-CN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肯定首先选中这个标签，跟 </a:t>
            </a:r>
            <a:r>
              <a:rPr lang="en-US" altLang="zh-CN" dirty="0"/>
              <a:t>CSS</a:t>
            </a:r>
            <a:r>
              <a:rPr lang="zh-CN" altLang="en-US" dirty="0"/>
              <a:t>选择器类似，选中标签才能操作</a:t>
            </a:r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查找元素</a:t>
            </a:r>
            <a:r>
              <a:rPr lang="en-US" altLang="zh-CN" b="1" dirty="0">
                <a:solidFill>
                  <a:srgbClr val="C00000"/>
                </a:solidFill>
              </a:rPr>
              <a:t>DOM</a:t>
            </a:r>
            <a:r>
              <a:rPr lang="zh-CN" altLang="en-US" b="1" dirty="0">
                <a:solidFill>
                  <a:srgbClr val="C00000"/>
                </a:solidFill>
              </a:rPr>
              <a:t>元素就是利用 </a:t>
            </a:r>
            <a:r>
              <a:rPr lang="en-US" altLang="zh-CN" b="1" dirty="0">
                <a:solidFill>
                  <a:srgbClr val="C00000"/>
                </a:solidFill>
              </a:rPr>
              <a:t>JS </a:t>
            </a:r>
            <a:r>
              <a:rPr lang="zh-CN" altLang="en-US" b="1" dirty="0">
                <a:solidFill>
                  <a:srgbClr val="C00000"/>
                </a:solidFill>
              </a:rPr>
              <a:t>选择页面中标签元素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学习路径：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选择器来获取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元素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重点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其他获取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元素方法（了解）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38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D2B26"/>
                </a:solidFill>
              </a:rPr>
              <a:t>2.1 </a:t>
            </a:r>
            <a:r>
              <a:rPr lang="zh-CN" altLang="en-US" dirty="0">
                <a:solidFill>
                  <a:srgbClr val="AD2B26"/>
                </a:solidFill>
              </a:rPr>
              <a:t>根据</a:t>
            </a:r>
            <a:r>
              <a:rPr lang="en-US" altLang="zh-CN" dirty="0">
                <a:solidFill>
                  <a:srgbClr val="AD2B26"/>
                </a:solidFill>
              </a:rPr>
              <a:t>CSS</a:t>
            </a:r>
            <a:r>
              <a:rPr lang="zh-CN" altLang="en-US" dirty="0">
                <a:solidFill>
                  <a:srgbClr val="AD2B26"/>
                </a:solidFill>
              </a:rPr>
              <a:t>选择器来获取</a:t>
            </a:r>
            <a:r>
              <a:rPr lang="en-US" altLang="zh-CN" dirty="0">
                <a:solidFill>
                  <a:srgbClr val="AD2B26"/>
                </a:solidFill>
              </a:rPr>
              <a:t>DOM</a:t>
            </a:r>
            <a:r>
              <a:rPr lang="zh-CN" altLang="en-US" dirty="0">
                <a:solidFill>
                  <a:srgbClr val="AD2B26"/>
                </a:solidFill>
              </a:rPr>
              <a:t>元素  </a:t>
            </a:r>
            <a:r>
              <a:rPr lang="en-US" altLang="zh-CN" dirty="0">
                <a:solidFill>
                  <a:srgbClr val="AD2B26"/>
                </a:solidFill>
              </a:rPr>
              <a:t>(</a:t>
            </a:r>
            <a:r>
              <a:rPr lang="zh-CN" altLang="en-US" dirty="0">
                <a:solidFill>
                  <a:srgbClr val="AD2B26"/>
                </a:solidFill>
              </a:rPr>
              <a:t>重点</a:t>
            </a:r>
            <a:r>
              <a:rPr lang="en-US" altLang="zh-CN" dirty="0">
                <a:solidFill>
                  <a:srgbClr val="AD2B26"/>
                </a:solidFill>
              </a:rPr>
              <a:t>)</a:t>
            </a:r>
            <a:endParaRPr lang="zh-CN" altLang="en-US" dirty="0">
              <a:solidFill>
                <a:srgbClr val="AD2B26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1. </a:t>
            </a:r>
            <a:r>
              <a:rPr kumimoji="1" lang="zh-CN" altLang="en-US" dirty="0"/>
              <a:t>选择</a:t>
            </a:r>
            <a:r>
              <a:rPr lang="zh-CN" altLang="en-US" dirty="0"/>
              <a:t>匹配的第一个元素</a:t>
            </a:r>
            <a:endParaRPr lang="en-US" altLang="zh-CN" dirty="0"/>
          </a:p>
          <a:p>
            <a:pPr marL="0" indent="0">
              <a:buNone/>
            </a:pPr>
            <a:r>
              <a:rPr kumimoji="1" lang="zh-CN" altLang="en-US" b="1" dirty="0"/>
              <a:t>语法：</a:t>
            </a: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buNone/>
            </a:pPr>
            <a:r>
              <a:rPr kumimoji="1" lang="zh-CN" altLang="en-US" b="1" dirty="0"/>
              <a:t>参数</a:t>
            </a:r>
            <a:r>
              <a:rPr kumimoji="1" lang="en-US" altLang="zh-CN" b="1" dirty="0"/>
              <a:t>:</a:t>
            </a:r>
          </a:p>
          <a:p>
            <a:pPr marL="0" indent="0">
              <a:buNone/>
            </a:pPr>
            <a:r>
              <a:rPr kumimoji="1" lang="zh-CN" altLang="en-US" dirty="0"/>
              <a:t>包含一个或多个有效的</a:t>
            </a:r>
            <a:r>
              <a:rPr kumimoji="1" lang="en-US" altLang="zh-CN" dirty="0"/>
              <a:t>CSS</a:t>
            </a:r>
            <a:r>
              <a:rPr kumimoji="1" lang="zh-CN" altLang="en-US" dirty="0"/>
              <a:t>选择器 </a:t>
            </a:r>
            <a:r>
              <a:rPr kumimoji="1" lang="zh-CN" altLang="en-US" b="1" dirty="0">
                <a:solidFill>
                  <a:srgbClr val="C00000"/>
                </a:solidFill>
              </a:rPr>
              <a:t>字符串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返回值：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1"/>
                </a:solidFill>
              </a:rPr>
              <a:t>CSS</a:t>
            </a:r>
            <a:r>
              <a:rPr kumimoji="1" lang="zh-CN" altLang="en-US" dirty="0">
                <a:solidFill>
                  <a:schemeClr val="tx1"/>
                </a:solidFill>
              </a:rPr>
              <a:t>选择器匹配的</a:t>
            </a:r>
            <a:r>
              <a:rPr kumimoji="1" lang="zh-CN" altLang="en-US" dirty="0">
                <a:solidFill>
                  <a:srgbClr val="C00000"/>
                </a:solidFill>
              </a:rPr>
              <a:t>第一个元素</a:t>
            </a:r>
            <a:r>
              <a:rPr kumimoji="1" lang="en-US" altLang="zh-CN" dirty="0">
                <a:solidFill>
                  <a:schemeClr val="tx1"/>
                </a:solidFill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</a:rPr>
              <a:t>一个 </a:t>
            </a:r>
            <a:r>
              <a:rPr kumimoji="1" lang="en-US" altLang="zh-CN" dirty="0" err="1">
                <a:solidFill>
                  <a:schemeClr val="tx1"/>
                </a:solidFill>
              </a:rPr>
              <a:t>HTMLElement</a:t>
            </a:r>
            <a:r>
              <a:rPr kumimoji="1" lang="zh-CN" altLang="en-US" dirty="0">
                <a:solidFill>
                  <a:schemeClr val="tx1"/>
                </a:solidFill>
              </a:rPr>
              <a:t>对象。</a:t>
            </a:r>
          </a:p>
          <a:p>
            <a:pPr marL="0" indent="0">
              <a:buNone/>
            </a:pPr>
            <a:r>
              <a:rPr kumimoji="1" lang="zh-CN" altLang="en-US" dirty="0">
                <a:solidFill>
                  <a:schemeClr val="tx1"/>
                </a:solidFill>
              </a:rPr>
              <a:t>如果没有匹配到，则返回</a:t>
            </a:r>
            <a:r>
              <a:rPr kumimoji="1" lang="en-US" altLang="zh-CN" dirty="0">
                <a:solidFill>
                  <a:schemeClr val="tx1"/>
                </a:solidFill>
              </a:rPr>
              <a:t>null</a:t>
            </a:r>
            <a:r>
              <a:rPr kumimoji="1" lang="zh-CN" altLang="en-US" dirty="0">
                <a:solidFill>
                  <a:schemeClr val="tx1"/>
                </a:solidFill>
              </a:rPr>
              <a:t>。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dirty="0">
                <a:solidFill>
                  <a:schemeClr val="tx1"/>
                </a:solidFill>
              </a:rPr>
              <a:t>多参看文档：</a:t>
            </a:r>
            <a:r>
              <a:rPr kumimoji="1" lang="en-US" altLang="zh-CN" dirty="0">
                <a:solidFill>
                  <a:schemeClr val="tx1"/>
                </a:solidFill>
              </a:rPr>
              <a:t>https://developer.mozilla.org/zh-CN/docs/Web/API/Document/querySelector</a:t>
            </a:r>
            <a:endParaRPr kumimoji="1" lang="zh-CN" alt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29" y="2606911"/>
            <a:ext cx="4971429" cy="5428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135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D2B26"/>
                </a:solidFill>
              </a:rPr>
              <a:t>2.1 </a:t>
            </a:r>
            <a:r>
              <a:rPr lang="zh-CN" altLang="en-US" dirty="0">
                <a:solidFill>
                  <a:srgbClr val="AD2B26"/>
                </a:solidFill>
              </a:rPr>
              <a:t>根据</a:t>
            </a:r>
            <a:r>
              <a:rPr lang="en-US" altLang="zh-CN" dirty="0">
                <a:solidFill>
                  <a:srgbClr val="AD2B26"/>
                </a:solidFill>
              </a:rPr>
              <a:t>CSS</a:t>
            </a:r>
            <a:r>
              <a:rPr lang="zh-CN" altLang="en-US" dirty="0">
                <a:solidFill>
                  <a:srgbClr val="AD2B26"/>
                </a:solidFill>
              </a:rPr>
              <a:t>选择器来获取</a:t>
            </a:r>
            <a:r>
              <a:rPr lang="en-US" altLang="zh-CN" dirty="0">
                <a:solidFill>
                  <a:srgbClr val="AD2B26"/>
                </a:solidFill>
              </a:rPr>
              <a:t>DOM</a:t>
            </a:r>
            <a:r>
              <a:rPr lang="zh-CN" altLang="en-US" dirty="0">
                <a:solidFill>
                  <a:srgbClr val="AD2B26"/>
                </a:solidFill>
              </a:rPr>
              <a:t>元素  </a:t>
            </a:r>
            <a:r>
              <a:rPr lang="en-US" altLang="zh-CN" dirty="0">
                <a:solidFill>
                  <a:srgbClr val="AD2B26"/>
                </a:solidFill>
              </a:rPr>
              <a:t>(</a:t>
            </a:r>
            <a:r>
              <a:rPr lang="zh-CN" altLang="en-US" dirty="0">
                <a:solidFill>
                  <a:srgbClr val="AD2B26"/>
                </a:solidFill>
              </a:rPr>
              <a:t>重点</a:t>
            </a:r>
            <a:r>
              <a:rPr lang="en-US" altLang="zh-CN" dirty="0">
                <a:solidFill>
                  <a:srgbClr val="AD2B26"/>
                </a:solidFill>
              </a:rPr>
              <a:t>)</a:t>
            </a:r>
            <a:endParaRPr kumimoji="1" lang="zh-CN" altLang="en-US" b="0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2. </a:t>
            </a:r>
            <a:r>
              <a:rPr kumimoji="1" lang="zh-CN" altLang="en-US" dirty="0"/>
              <a:t>选择</a:t>
            </a:r>
            <a:r>
              <a:rPr lang="zh-CN" altLang="en-US" dirty="0"/>
              <a:t>匹配的多个元素</a:t>
            </a:r>
            <a:endParaRPr lang="en-US" altLang="zh-CN" dirty="0"/>
          </a:p>
          <a:p>
            <a:pPr marL="0" indent="0">
              <a:buNone/>
            </a:pPr>
            <a:r>
              <a:rPr kumimoji="1" lang="zh-CN" altLang="en-US" b="1" dirty="0"/>
              <a:t>语法：</a:t>
            </a: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buNone/>
            </a:pPr>
            <a:r>
              <a:rPr kumimoji="1" lang="zh-CN" altLang="en-US" b="1" dirty="0"/>
              <a:t>参数</a:t>
            </a:r>
            <a:r>
              <a:rPr kumimoji="1" lang="en-US" altLang="zh-CN" b="1" dirty="0"/>
              <a:t>:</a:t>
            </a:r>
          </a:p>
          <a:p>
            <a:pPr marL="0" indent="0">
              <a:buNone/>
            </a:pPr>
            <a:r>
              <a:rPr kumimoji="1" lang="zh-CN" altLang="en-US" dirty="0"/>
              <a:t>包含一个或多个有效的</a:t>
            </a:r>
            <a:r>
              <a:rPr kumimoji="1" lang="en-US" altLang="zh-CN" dirty="0"/>
              <a:t>CSS</a:t>
            </a:r>
            <a:r>
              <a:rPr kumimoji="1" lang="zh-CN" altLang="en-US" dirty="0"/>
              <a:t>选择器 </a:t>
            </a:r>
            <a:r>
              <a:rPr kumimoji="1" lang="zh-CN" altLang="en-US" b="1" dirty="0">
                <a:solidFill>
                  <a:srgbClr val="C00000"/>
                </a:solidFill>
              </a:rPr>
              <a:t>字符串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返回值：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1"/>
                </a:solidFill>
              </a:rPr>
              <a:t>CSS</a:t>
            </a:r>
            <a:r>
              <a:rPr kumimoji="1" lang="zh-CN" altLang="en-US" dirty="0">
                <a:solidFill>
                  <a:schemeClr val="tx1"/>
                </a:solidFill>
              </a:rPr>
              <a:t>选择器匹配的</a:t>
            </a:r>
            <a:r>
              <a:rPr kumimoji="1" lang="en-US" altLang="zh-CN" dirty="0" err="1">
                <a:solidFill>
                  <a:srgbClr val="C00000"/>
                </a:solidFill>
              </a:rPr>
              <a:t>NodeList</a:t>
            </a:r>
            <a:r>
              <a:rPr kumimoji="1" lang="en-US" altLang="zh-CN" dirty="0">
                <a:solidFill>
                  <a:srgbClr val="C00000"/>
                </a:solidFill>
              </a:rPr>
              <a:t>  </a:t>
            </a:r>
            <a:r>
              <a:rPr kumimoji="1" lang="zh-CN" altLang="en-US" dirty="0">
                <a:solidFill>
                  <a:srgbClr val="C00000"/>
                </a:solidFill>
              </a:rPr>
              <a:t>对象集合</a:t>
            </a:r>
            <a:endParaRPr kumimoji="1" lang="zh-CN" alt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例如：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44" y="2611514"/>
            <a:ext cx="5447619" cy="5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44" y="5518725"/>
            <a:ext cx="5104762" cy="6095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562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763828-504B-4614-9DA1-BADB6DF2C1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6116" y="1361439"/>
            <a:ext cx="7336351" cy="4708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获取一个</a:t>
            </a:r>
            <a:r>
              <a:rPr lang="en-US" altLang="zh-CN" sz="1600" dirty="0"/>
              <a:t>DOM</a:t>
            </a:r>
            <a:r>
              <a:rPr lang="zh-CN" altLang="en-US" sz="1600" dirty="0"/>
              <a:t>元素我们使用谁？能直接操作修改吗</a:t>
            </a:r>
            <a:r>
              <a:rPr lang="en-US" altLang="zh-CN" sz="1600" dirty="0"/>
              <a:t>?</a:t>
            </a: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querySelector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/>
              <a:t>获取多个</a:t>
            </a:r>
            <a:r>
              <a:rPr lang="en-US" altLang="zh-CN" sz="1600" dirty="0"/>
              <a:t>DOM</a:t>
            </a:r>
            <a:r>
              <a:rPr lang="zh-CN" altLang="en-US" sz="1600" dirty="0"/>
              <a:t>元素我们使用谁？能直接修改吗？ 如果不能可以怎么做到修改？</a:t>
            </a:r>
            <a:endParaRPr lang="en-US" altLang="zh-CN" sz="1600" dirty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querySelectorAll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不可以， 只能通过遍历的方式一次给里面的元素做修改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62945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D2B26"/>
                </a:solidFill>
              </a:rPr>
              <a:t>2.1 </a:t>
            </a:r>
            <a:r>
              <a:rPr lang="zh-CN" altLang="en-US" dirty="0">
                <a:solidFill>
                  <a:srgbClr val="AD2B26"/>
                </a:solidFill>
              </a:rPr>
              <a:t>根据</a:t>
            </a:r>
            <a:r>
              <a:rPr lang="en-US" altLang="zh-CN" dirty="0">
                <a:solidFill>
                  <a:srgbClr val="AD2B26"/>
                </a:solidFill>
              </a:rPr>
              <a:t>CSS</a:t>
            </a:r>
            <a:r>
              <a:rPr lang="zh-CN" altLang="en-US" dirty="0">
                <a:solidFill>
                  <a:srgbClr val="AD2B26"/>
                </a:solidFill>
              </a:rPr>
              <a:t>选择器来获取</a:t>
            </a:r>
            <a:r>
              <a:rPr lang="en-US" altLang="zh-CN" dirty="0">
                <a:solidFill>
                  <a:srgbClr val="AD2B26"/>
                </a:solidFill>
              </a:rPr>
              <a:t>DOM</a:t>
            </a:r>
            <a:r>
              <a:rPr lang="zh-CN" altLang="en-US" dirty="0">
                <a:solidFill>
                  <a:srgbClr val="AD2B26"/>
                </a:solidFill>
              </a:rPr>
              <a:t>元素  </a:t>
            </a:r>
            <a:r>
              <a:rPr lang="en-US" altLang="zh-CN" dirty="0">
                <a:solidFill>
                  <a:srgbClr val="AD2B26"/>
                </a:solidFill>
              </a:rPr>
              <a:t>(</a:t>
            </a:r>
            <a:r>
              <a:rPr lang="zh-CN" altLang="en-US" dirty="0">
                <a:solidFill>
                  <a:srgbClr val="AD2B26"/>
                </a:solidFill>
              </a:rPr>
              <a:t>重点</a:t>
            </a:r>
            <a:r>
              <a:rPr lang="en-US" altLang="zh-CN" dirty="0">
                <a:solidFill>
                  <a:srgbClr val="AD2B26"/>
                </a:solidFill>
              </a:rPr>
              <a:t>)</a:t>
            </a:r>
            <a:endParaRPr kumimoji="1" lang="zh-CN" altLang="en-US" b="0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buNone/>
            </a:pPr>
            <a:r>
              <a:rPr kumimoji="1" lang="zh-CN" altLang="en-US" dirty="0">
                <a:solidFill>
                  <a:schemeClr val="tx1"/>
                </a:solidFill>
              </a:rPr>
              <a:t>得到的是一个</a:t>
            </a:r>
            <a:r>
              <a:rPr kumimoji="1" lang="zh-CN" altLang="en-US" b="1" dirty="0">
                <a:solidFill>
                  <a:srgbClr val="C00000"/>
                </a:solidFill>
              </a:rPr>
              <a:t>伪数组</a:t>
            </a:r>
            <a:r>
              <a:rPr kumimoji="1" lang="zh-CN" altLang="en-US" dirty="0">
                <a:solidFill>
                  <a:schemeClr val="tx1"/>
                </a:solidFill>
              </a:rPr>
              <a:t>：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dirty="0">
                <a:solidFill>
                  <a:schemeClr val="tx1"/>
                </a:solidFill>
              </a:rPr>
              <a:t>有长度有索引号的数组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dirty="0">
                <a:solidFill>
                  <a:schemeClr val="tx1"/>
                </a:solidFill>
              </a:rPr>
              <a:t>但是没有 </a:t>
            </a:r>
            <a:r>
              <a:rPr kumimoji="1" lang="en-US" altLang="zh-CN" dirty="0">
                <a:solidFill>
                  <a:schemeClr val="tx1"/>
                </a:solidFill>
              </a:rPr>
              <a:t>pop()   push() </a:t>
            </a:r>
            <a:r>
              <a:rPr kumimoji="1" lang="zh-CN" altLang="en-US" dirty="0">
                <a:solidFill>
                  <a:schemeClr val="tx1"/>
                </a:solidFill>
              </a:rPr>
              <a:t>等数组方法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dirty="0">
                <a:solidFill>
                  <a:schemeClr val="tx1"/>
                </a:solidFill>
              </a:rPr>
              <a:t>想要得到里面的每一个对象，则需要遍历（</a:t>
            </a:r>
            <a:r>
              <a:rPr kumimoji="1" lang="en-US" altLang="zh-CN" dirty="0">
                <a:solidFill>
                  <a:schemeClr val="tx1"/>
                </a:solidFill>
              </a:rPr>
              <a:t>for</a:t>
            </a:r>
            <a:r>
              <a:rPr kumimoji="1" lang="zh-CN" altLang="en-US" dirty="0">
                <a:solidFill>
                  <a:schemeClr val="tx1"/>
                </a:solidFill>
              </a:rPr>
              <a:t>）的方式获得。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08" y="1753757"/>
            <a:ext cx="5447619" cy="5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34FCCE8B-9629-7E4B-B3A9-E87708BF9B85}"/>
              </a:ext>
            </a:extLst>
          </p:cNvPr>
          <p:cNvSpPr txBox="1"/>
          <p:nvPr/>
        </p:nvSpPr>
        <p:spPr>
          <a:xfrm>
            <a:off x="1171770" y="5369018"/>
            <a:ext cx="9361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哪怕只有一个元素，通过</a:t>
            </a:r>
            <a:r>
              <a:rPr kumimoji="1" lang="en-US" altLang="zh-CN" sz="14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querySelectAll</a:t>
            </a:r>
            <a:r>
              <a: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</a:t>
            </a: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获取过来的也是一个</a:t>
            </a:r>
            <a:r>
              <a:rPr kumimoji="1"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伪数组</a:t>
            </a: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，里面只有一个元素而已</a:t>
            </a:r>
            <a:endParaRPr kumimoji="1"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A4F270-7F30-AE46-96EF-656D6943C707}"/>
              </a:ext>
            </a:extLst>
          </p:cNvPr>
          <p:cNvSpPr/>
          <p:nvPr/>
        </p:nvSpPr>
        <p:spPr>
          <a:xfrm>
            <a:off x="944880" y="4712970"/>
            <a:ext cx="10302240" cy="141351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D3E04DF-C15D-7146-95A9-19AF703E9900}"/>
              </a:ext>
            </a:extLst>
          </p:cNvPr>
          <p:cNvSpPr/>
          <p:nvPr/>
        </p:nvSpPr>
        <p:spPr>
          <a:xfrm>
            <a:off x="844952" y="4785440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</p:spTree>
    <p:extLst>
      <p:ext uri="{BB962C8B-B14F-4D97-AF65-F5344CB8AC3E}">
        <p14:creationId xmlns:p14="http://schemas.microsoft.com/office/powerpoint/2010/main" val="172861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 txBox="1">
            <a:spLocks/>
          </p:cNvSpPr>
          <p:nvPr/>
        </p:nvSpPr>
        <p:spPr>
          <a:xfrm>
            <a:off x="4638122" y="1649307"/>
            <a:ext cx="6635570" cy="4737416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1. </a:t>
            </a:r>
            <a:r>
              <a:rPr lang="zh-CN" altLang="en-US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获取页面中的标签我们最终常用那两种方式？</a:t>
            </a:r>
          </a:p>
          <a:p>
            <a:pPr marL="804863" lvl="1" indent="-268288">
              <a:buFont typeface="Wingdings" pitchFamily="2" charset="2"/>
              <a:buChar char="Ø"/>
            </a:pP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querySelectorAll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pPr marL="804863" lvl="1" indent="-268288">
              <a:buFont typeface="Wingdings" pitchFamily="2" charset="2"/>
              <a:buChar char="Ø"/>
            </a:pP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querySelector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pPr marL="0" indent="0">
              <a:buNone/>
            </a:pP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2. 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他们两者的区别是什么？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804863" lvl="1" indent="-268288">
              <a:buFont typeface="Wingdings" pitchFamily="2" charset="2"/>
              <a:buChar char="Ø"/>
            </a:pP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querySelector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只能选择一个元素， 可以直接操作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buFont typeface="Wingdings" pitchFamily="2" charset="2"/>
              <a:buChar char="Ø"/>
            </a:pP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querySelectorAll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可以选择多个元素，得到的是伪数组，需要遍历得到每一个元素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</a:p>
          <a:p>
            <a:pPr marL="0" indent="0">
              <a:buNone/>
            </a:pP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3. 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他们两者小括号里面的参数有神马注意事项？</a:t>
            </a:r>
          </a:p>
          <a:p>
            <a:pPr marL="804863" lvl="1" indent="-268288"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里面写</a:t>
            </a: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选择器</a:t>
            </a:r>
            <a:endParaRPr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必须是字符串，也就是必须加引号</a:t>
            </a:r>
            <a:endParaRPr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endParaRPr kumimoji="1" lang="zh-CN" altLang="en-US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756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7200" y="1087200"/>
            <a:ext cx="6300000" cy="4365333"/>
          </a:xfrm>
        </p:spPr>
        <p:txBody>
          <a:bodyPr/>
          <a:lstStyle/>
          <a:p>
            <a:r>
              <a:rPr lang="en-US" altLang="zh-CN" dirty="0">
                <a:solidFill>
                  <a:srgbClr val="AD2B26"/>
                </a:solidFill>
              </a:rPr>
              <a:t>Web API </a:t>
            </a:r>
            <a:r>
              <a:rPr lang="zh-CN" altLang="en-US" dirty="0">
                <a:solidFill>
                  <a:srgbClr val="AD2B26"/>
                </a:solidFill>
              </a:rPr>
              <a:t>基本认知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/>
              <a:t>获取</a:t>
            </a:r>
            <a:r>
              <a:rPr lang="en-US" altLang="zh-CN" dirty="0"/>
              <a:t>DOM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zh-CN" altLang="en-US" dirty="0"/>
              <a:t>操作元素内容</a:t>
            </a:r>
            <a:endParaRPr lang="en-US" altLang="zh-CN" dirty="0"/>
          </a:p>
          <a:p>
            <a:r>
              <a:rPr lang="zh-CN" altLang="en-US" dirty="0"/>
              <a:t>操作元素属性</a:t>
            </a:r>
            <a:endParaRPr lang="en-US" altLang="zh-CN" dirty="0"/>
          </a:p>
          <a:p>
            <a:r>
              <a:rPr lang="zh-CN" altLang="en-US" dirty="0"/>
              <a:t>定时器</a:t>
            </a:r>
            <a:r>
              <a:rPr lang="en-US" altLang="zh-CN" dirty="0"/>
              <a:t>-</a:t>
            </a:r>
            <a:r>
              <a:rPr lang="zh-CN" altLang="en-US" dirty="0"/>
              <a:t>间歇函数</a:t>
            </a:r>
            <a:endParaRPr lang="en-US" altLang="zh-CN" dirty="0"/>
          </a:p>
          <a:p>
            <a:r>
              <a:rPr lang="zh-CN" altLang="en-US" dirty="0"/>
              <a:t>综合案例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49" y="3084640"/>
            <a:ext cx="4589624" cy="3273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80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968495A-3E7D-644A-9FE8-5D1024F23E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请控制台依次输出 </a:t>
            </a:r>
            <a:r>
              <a:rPr lang="en-US" altLang="zh-CN" dirty="0"/>
              <a:t>3</a:t>
            </a:r>
            <a:r>
              <a:rPr lang="zh-CN" altLang="en-US" dirty="0"/>
              <a:t>个 </a:t>
            </a:r>
            <a:r>
              <a:rPr lang="en-US" altLang="zh-CN" dirty="0"/>
              <a:t>li </a:t>
            </a:r>
            <a:r>
              <a:rPr lang="zh-CN" altLang="en-US" dirty="0"/>
              <a:t>的 </a:t>
            </a:r>
            <a:r>
              <a:rPr lang="en-US" altLang="zh-CN" dirty="0"/>
              <a:t>DOM</a:t>
            </a:r>
            <a:r>
              <a:rPr lang="zh-CN" altLang="en-US" dirty="0"/>
              <a:t>对象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64" y="1934747"/>
            <a:ext cx="3657143" cy="1828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4658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D2B26"/>
                </a:solidFill>
              </a:rPr>
              <a:t>2.2 </a:t>
            </a:r>
            <a:r>
              <a:rPr lang="zh-CN" altLang="en-US" dirty="0">
                <a:solidFill>
                  <a:srgbClr val="AD2B26"/>
                </a:solidFill>
              </a:rPr>
              <a:t>其他获取</a:t>
            </a:r>
            <a:r>
              <a:rPr lang="en-US" altLang="zh-CN" dirty="0">
                <a:solidFill>
                  <a:srgbClr val="AD2B26"/>
                </a:solidFill>
              </a:rPr>
              <a:t>DOM</a:t>
            </a:r>
            <a:r>
              <a:rPr lang="zh-CN" altLang="en-US" dirty="0">
                <a:solidFill>
                  <a:srgbClr val="AD2B26"/>
                </a:solidFill>
              </a:rPr>
              <a:t>元素方法（了解）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95" y="1730702"/>
            <a:ext cx="6600000" cy="2476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84121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Web API </a:t>
            </a:r>
            <a:r>
              <a:rPr lang="zh-CN" altLang="en-US" dirty="0">
                <a:solidFill>
                  <a:schemeClr val="tx1"/>
                </a:solidFill>
              </a:rPr>
              <a:t>基本认知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获取</a:t>
            </a:r>
            <a:r>
              <a:rPr lang="en-US" altLang="zh-CN" dirty="0">
                <a:solidFill>
                  <a:schemeClr val="tx1"/>
                </a:solidFill>
              </a:rPr>
              <a:t>DOM</a:t>
            </a:r>
            <a:r>
              <a:rPr lang="zh-CN" altLang="en-US" dirty="0">
                <a:solidFill>
                  <a:schemeClr val="tx1"/>
                </a:solidFill>
              </a:rPr>
              <a:t>对象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操作元素内容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操作元素属性</a:t>
            </a:r>
            <a:endParaRPr lang="en-US" altLang="zh-CN" dirty="0"/>
          </a:p>
          <a:p>
            <a:r>
              <a:rPr lang="zh-CN" altLang="en-US" dirty="0"/>
              <a:t>定时器</a:t>
            </a:r>
            <a:r>
              <a:rPr lang="en-US" altLang="zh-CN" dirty="0"/>
              <a:t>-</a:t>
            </a:r>
            <a:r>
              <a:rPr lang="zh-CN" altLang="en-US" dirty="0"/>
              <a:t>间歇函数</a:t>
            </a:r>
            <a:endParaRPr lang="en-US" altLang="zh-CN" dirty="0"/>
          </a:p>
          <a:p>
            <a:r>
              <a:rPr lang="zh-CN" altLang="en-US" dirty="0"/>
              <a:t>综合案例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9836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操作元素内容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对象</a:t>
            </a:r>
            <a:r>
              <a:rPr lang="en-US" altLang="zh-CN" dirty="0"/>
              <a:t>.</a:t>
            </a:r>
            <a:r>
              <a:rPr lang="en-US" altLang="zh-CN" dirty="0" err="1"/>
              <a:t>innerText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  <a:endParaRPr lang="en-US" altLang="zh-CN" dirty="0"/>
          </a:p>
          <a:p>
            <a:r>
              <a:rPr lang="zh-CN" altLang="en-US" dirty="0"/>
              <a:t>对象</a:t>
            </a:r>
            <a:r>
              <a:rPr lang="en-US" altLang="zh-CN" dirty="0"/>
              <a:t>.</a:t>
            </a:r>
            <a:r>
              <a:rPr lang="en-US" altLang="zh-CN" dirty="0" err="1"/>
              <a:t>innerHTML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9282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99F727-836E-4A46-96D8-D37440EF1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三、操作元素内容</a:t>
            </a:r>
            <a:endParaRPr kumimoji="1" lang="en-US" altLang="zh-CN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734944-48F7-2B45-997B-7F408F7CF0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目标：能够修改元素的文本更换内容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en-US" altLang="zh-CN" dirty="0"/>
              <a:t>DOM</a:t>
            </a:r>
            <a:r>
              <a:rPr lang="zh-CN" altLang="en-US" dirty="0"/>
              <a:t>对象都是根据标签生成的</a:t>
            </a:r>
            <a:r>
              <a:rPr lang="en-US" altLang="zh-CN" dirty="0"/>
              <a:t>,</a:t>
            </a:r>
            <a:r>
              <a:rPr lang="zh-CN" altLang="en-US" dirty="0"/>
              <a:t>所以操作标签</a:t>
            </a:r>
            <a:r>
              <a:rPr lang="en-US" altLang="zh-CN" dirty="0"/>
              <a:t>,</a:t>
            </a:r>
            <a:r>
              <a:rPr lang="zh-CN" altLang="en-US" dirty="0"/>
              <a:t>本质上就是操作</a:t>
            </a:r>
            <a:r>
              <a:rPr lang="en-US" altLang="zh-CN" dirty="0"/>
              <a:t>DOM</a:t>
            </a:r>
            <a:r>
              <a:rPr lang="zh-CN" altLang="en-US" dirty="0"/>
              <a:t>对象。</a:t>
            </a:r>
            <a:endParaRPr lang="en-US" altLang="zh-CN" dirty="0"/>
          </a:p>
          <a:p>
            <a:r>
              <a:rPr lang="zh-CN" altLang="en-US" dirty="0"/>
              <a:t>就是操作对象使用的点语法。</a:t>
            </a:r>
            <a:endParaRPr lang="en-US" altLang="zh-CN" dirty="0"/>
          </a:p>
          <a:p>
            <a:r>
              <a:rPr lang="zh-CN" altLang="en-US" dirty="0"/>
              <a:t>如果想要修改标签元素的里面的</a:t>
            </a:r>
            <a:r>
              <a:rPr lang="zh-CN" altLang="en-US" b="1" dirty="0">
                <a:solidFill>
                  <a:srgbClr val="C00000"/>
                </a:solidFill>
              </a:rPr>
              <a:t>内容</a:t>
            </a:r>
            <a:r>
              <a:rPr lang="zh-CN" altLang="en-US" dirty="0"/>
              <a:t>，则可以使用如下几种方式：</a:t>
            </a:r>
            <a:endParaRPr lang="en-US" altLang="zh-CN" dirty="0"/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学习路径：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对象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.</a:t>
            </a:r>
            <a:r>
              <a:rPr lang="en-US" altLang="zh-CN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innerText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属性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对象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.</a:t>
            </a:r>
            <a:r>
              <a:rPr lang="en-US" altLang="zh-CN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innerHTML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属性</a:t>
            </a:r>
          </a:p>
          <a:p>
            <a:endParaRPr kumimoji="1" lang="zh-CN" altLang="en-US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710" y="1992338"/>
            <a:ext cx="1752381" cy="2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13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三、操作元素内容</a:t>
            </a:r>
            <a:endParaRPr kumimoji="1" lang="zh-CN" altLang="en-US" b="0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元素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innerText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属性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将文本内容添加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更新到任意标签位置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显示纯文本，不解析标签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CD4F5C4-E20C-EF4A-B721-6AC74D405C36}"/>
              </a:ext>
            </a:extLst>
          </p:cNvPr>
          <p:cNvSpPr/>
          <p:nvPr/>
        </p:nvSpPr>
        <p:spPr>
          <a:xfrm>
            <a:off x="922769" y="3157753"/>
            <a:ext cx="10302240" cy="2716836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F8BBFE-B65F-CC4F-9023-C3CF0547F4A4}"/>
              </a:ext>
            </a:extLst>
          </p:cNvPr>
          <p:cNvSpPr/>
          <p:nvPr/>
        </p:nvSpPr>
        <p:spPr>
          <a:xfrm>
            <a:off x="822841" y="3230223"/>
            <a:ext cx="1053296" cy="300942"/>
          </a:xfrm>
          <a:prstGeom prst="rect">
            <a:avLst/>
          </a:prstGeom>
          <a:solidFill>
            <a:srgbClr val="B60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42" y="3713276"/>
            <a:ext cx="6552381" cy="1819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085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三、操作元素内容</a:t>
            </a:r>
            <a:endParaRPr kumimoji="1" lang="zh-CN" altLang="en-US" b="0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元素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innerHTML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属性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将文本内容添加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更新到任意标签位置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会解析标签，多标签建议使用模板字符</a:t>
            </a:r>
            <a:endParaRPr kumimoji="1"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CD4F5C4-E20C-EF4A-B721-6AC74D405C36}"/>
              </a:ext>
            </a:extLst>
          </p:cNvPr>
          <p:cNvSpPr/>
          <p:nvPr/>
        </p:nvSpPr>
        <p:spPr>
          <a:xfrm>
            <a:off x="922769" y="3157753"/>
            <a:ext cx="10302240" cy="2716836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F8BBFE-B65F-CC4F-9023-C3CF0547F4A4}"/>
              </a:ext>
            </a:extLst>
          </p:cNvPr>
          <p:cNvSpPr/>
          <p:nvPr/>
        </p:nvSpPr>
        <p:spPr>
          <a:xfrm>
            <a:off x="822841" y="3230223"/>
            <a:ext cx="1053296" cy="300942"/>
          </a:xfrm>
          <a:prstGeom prst="rect">
            <a:avLst/>
          </a:prstGeom>
          <a:solidFill>
            <a:srgbClr val="B60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86" y="3706572"/>
            <a:ext cx="7371428" cy="185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3018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9F82B00-895D-5847-806D-43DBD78651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3363"/>
            <a:ext cx="8770938" cy="5175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rgbClr val="595959"/>
                </a:solidFill>
                <a:ea typeface="Alibaba PuHuiTi M" pitchFamily="18" charset="-122"/>
              </a:rPr>
              <a:t>小结</a:t>
            </a:r>
            <a:endParaRPr lang="zh-CN" altLang="en-US" dirty="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 txBox="1">
            <a:spLocks/>
          </p:cNvSpPr>
          <p:nvPr/>
        </p:nvSpPr>
        <p:spPr>
          <a:xfrm>
            <a:off x="4748188" y="1801707"/>
            <a:ext cx="6635570" cy="4737416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设置</a:t>
            </a: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</a:t>
            </a: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元素内容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有哪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钟方式？</a:t>
            </a:r>
          </a:p>
          <a:p>
            <a:pPr marL="804863" lvl="1" indent="-268288">
              <a:buFont typeface="Wingdings" pitchFamily="2" charset="2"/>
              <a:buChar char="Ø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innerText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buFont typeface="Wingdings" pitchFamily="2" charset="2"/>
              <a:buChar char="Ø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innerHTML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两者的区别是什么？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buFont typeface="Wingdings" pitchFamily="2" charset="2"/>
              <a:buChar char="Ø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innerText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   只识别文本，不能解析标签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innerHTML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     能识别文本，能够解析标签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如果还在纠结到底用谁，你可以选择</a:t>
            </a:r>
            <a:r>
              <a:rPr lang="en-US" altLang="zh-CN"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innerHTML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kumimoji="1"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053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674917-1B20-2E40-8226-8EC87787C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年会抽奖案例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8F29E90-DAAD-4D46-ABD2-A6B8BF98C4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49" y="1666800"/>
            <a:ext cx="10106617" cy="4550400"/>
          </a:xfrm>
        </p:spPr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需求：从数组随机抽取一等奖、二等奖和三等奖，显示到对应的标签里面。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素材：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html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文件结构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数组名单   </a:t>
            </a:r>
            <a:r>
              <a:rPr lang="en-US" altLang="zh-CN" dirty="0"/>
              <a:t>'</a:t>
            </a:r>
            <a:r>
              <a:rPr lang="zh-CN" altLang="en-US" dirty="0"/>
              <a:t>周杰伦</a:t>
            </a:r>
            <a:r>
              <a:rPr lang="en-US" altLang="zh-CN" dirty="0"/>
              <a:t>', '</a:t>
            </a:r>
            <a:r>
              <a:rPr lang="zh-CN" altLang="en-US" dirty="0"/>
              <a:t>刘德华</a:t>
            </a:r>
            <a:r>
              <a:rPr lang="en-US" altLang="zh-CN" dirty="0"/>
              <a:t>', '</a:t>
            </a:r>
            <a:r>
              <a:rPr lang="zh-CN" altLang="en-US" dirty="0"/>
              <a:t>周星驰</a:t>
            </a:r>
            <a:r>
              <a:rPr lang="en-US" altLang="zh-CN" dirty="0"/>
              <a:t>', 'Pink</a:t>
            </a:r>
            <a:r>
              <a:rPr lang="zh-CN" altLang="en-US" dirty="0"/>
              <a:t>老师</a:t>
            </a:r>
            <a:r>
              <a:rPr lang="en-US" altLang="zh-CN" dirty="0"/>
              <a:t>', '</a:t>
            </a:r>
            <a:r>
              <a:rPr lang="zh-CN" altLang="en-US" dirty="0"/>
              <a:t>张学友</a:t>
            </a:r>
            <a:r>
              <a:rPr lang="en-US" altLang="zh-CN" dirty="0"/>
              <a:t>'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345" y="3467867"/>
            <a:ext cx="6064388" cy="309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8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674917-1B20-2E40-8226-8EC87787C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年会抽奖案例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8F29E90-DAAD-4D46-ABD2-A6B8BF98C4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49" y="1666800"/>
            <a:ext cx="10106617" cy="4550400"/>
          </a:xfrm>
        </p:spPr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需求：从数组随机抽取一等奖、二等奖和三等奖，显示到对应的标签里面。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①：声明数组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: </a:t>
            </a:r>
            <a:r>
              <a:rPr lang="en-US" altLang="zh-CN" dirty="0" err="1"/>
              <a:t>const</a:t>
            </a:r>
            <a:r>
              <a:rPr lang="en-US" altLang="zh-CN" dirty="0"/>
              <a:t> </a:t>
            </a:r>
            <a:r>
              <a:rPr lang="en-US" altLang="zh-CN" dirty="0" err="1"/>
              <a:t>personArr</a:t>
            </a:r>
            <a:r>
              <a:rPr lang="en-US" altLang="zh-CN" dirty="0"/>
              <a:t> = ['</a:t>
            </a:r>
            <a:r>
              <a:rPr lang="zh-CN" altLang="en-US" dirty="0"/>
              <a:t>周杰伦</a:t>
            </a:r>
            <a:r>
              <a:rPr lang="en-US" altLang="zh-CN" dirty="0"/>
              <a:t>', '</a:t>
            </a:r>
            <a:r>
              <a:rPr lang="zh-CN" altLang="en-US" dirty="0"/>
              <a:t>刘德华</a:t>
            </a:r>
            <a:r>
              <a:rPr lang="en-US" altLang="zh-CN" dirty="0"/>
              <a:t>', '</a:t>
            </a:r>
            <a:r>
              <a:rPr lang="zh-CN" altLang="en-US" dirty="0"/>
              <a:t>周星驰</a:t>
            </a:r>
            <a:r>
              <a:rPr lang="en-US" altLang="zh-CN" dirty="0"/>
              <a:t>', 'Pink</a:t>
            </a:r>
            <a:r>
              <a:rPr lang="zh-CN" altLang="en-US" dirty="0"/>
              <a:t>老师</a:t>
            </a:r>
            <a:r>
              <a:rPr lang="en-US" altLang="zh-CN" dirty="0"/>
              <a:t>', '</a:t>
            </a:r>
            <a:r>
              <a:rPr lang="zh-CN" altLang="en-US" dirty="0"/>
              <a:t>张学友</a:t>
            </a:r>
            <a:r>
              <a:rPr lang="en-US" altLang="zh-CN" dirty="0"/>
              <a:t>']</a:t>
            </a: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②：一等奖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: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随机生成一个数字（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0~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数组长度），找到对应数组的名字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③：通过</a:t>
            </a:r>
            <a:r>
              <a:rPr lang="en-US" altLang="zh-CN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innerText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或者 </a:t>
            </a:r>
            <a:r>
              <a:rPr lang="en-US" altLang="zh-CN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innerHTML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将名字写入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span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元素内部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ea typeface="Alibaba PuHuiTi R" pitchFamily="18" charset="-122"/>
              </a:rPr>
              <a:t>④： 二等奖依次类推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449" y="4301292"/>
            <a:ext cx="4607157" cy="23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1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AD2B26"/>
                </a:solidFill>
              </a:rPr>
              <a:t>变量声明</a:t>
            </a:r>
            <a:endParaRPr kumimoji="1"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4A1AFF-5EB0-5C4B-93C7-DF3AA87FF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76225" indent="-276225"/>
            <a:r>
              <a:rPr lang="zh-CN" altLang="en-US" dirty="0"/>
              <a:t>变量声明有三个 </a:t>
            </a:r>
            <a:r>
              <a:rPr lang="en-US" altLang="zh-CN" dirty="0" err="1"/>
              <a:t>var</a:t>
            </a:r>
            <a:r>
              <a:rPr lang="en-US" altLang="zh-CN" dirty="0"/>
              <a:t>   let  </a:t>
            </a:r>
            <a:r>
              <a:rPr lang="zh-CN" altLang="en-US" dirty="0"/>
              <a:t>和 </a:t>
            </a:r>
            <a:r>
              <a:rPr lang="en-US" altLang="zh-CN" dirty="0" err="1"/>
              <a:t>const</a:t>
            </a:r>
            <a:r>
              <a:rPr lang="en-US" altLang="zh-CN" dirty="0"/>
              <a:t> </a:t>
            </a:r>
            <a:endParaRPr lang="zh-CN" altLang="en-US" dirty="0"/>
          </a:p>
          <a:p>
            <a:pPr marL="276225" indent="-276225"/>
            <a:r>
              <a:rPr lang="zh-CN" altLang="en-US" dirty="0"/>
              <a:t>我们应该用那个呢？</a:t>
            </a:r>
            <a:endParaRPr lang="en-US" altLang="zh-CN" dirty="0"/>
          </a:p>
          <a:p>
            <a:pPr marL="276225" indent="-276225"/>
            <a:r>
              <a:rPr lang="zh-CN" altLang="en-US" dirty="0"/>
              <a:t>首先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zh-CN" altLang="en-US" dirty="0"/>
              <a:t>先排除，老派写法，问题很多，可以淘汰掉</a:t>
            </a:r>
            <a:r>
              <a:rPr lang="en-US" altLang="zh-CN" dirty="0"/>
              <a:t>…</a:t>
            </a:r>
          </a:p>
          <a:p>
            <a:pPr marL="276225" indent="-276225"/>
            <a:r>
              <a:rPr lang="en-US" altLang="zh-CN" dirty="0"/>
              <a:t>let  or  </a:t>
            </a:r>
            <a:r>
              <a:rPr lang="en-US" altLang="zh-CN" dirty="0" err="1"/>
              <a:t>const</a:t>
            </a:r>
            <a:r>
              <a:rPr lang="en-US" altLang="zh-CN" dirty="0"/>
              <a:t> ?</a:t>
            </a:r>
          </a:p>
          <a:p>
            <a:pPr marL="276225" indent="-276225"/>
            <a:r>
              <a:rPr lang="zh-CN" altLang="en-US" dirty="0"/>
              <a:t>建议：  </a:t>
            </a:r>
            <a:r>
              <a:rPr lang="en-US" altLang="zh-CN" dirty="0" err="1">
                <a:solidFill>
                  <a:srgbClr val="C00000"/>
                </a:solidFill>
              </a:rPr>
              <a:t>const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优先</a:t>
            </a:r>
            <a:r>
              <a:rPr lang="zh-CN" altLang="en-US" dirty="0"/>
              <a:t>，尽量使用</a:t>
            </a:r>
            <a:r>
              <a:rPr lang="en-US" altLang="zh-CN" dirty="0" err="1"/>
              <a:t>const</a:t>
            </a:r>
            <a:r>
              <a:rPr lang="zh-CN" altLang="en-US" dirty="0"/>
              <a:t>，原因是：</a:t>
            </a:r>
            <a:endParaRPr lang="en-US" altLang="zh-CN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const</a:t>
            </a:r>
            <a:r>
              <a:rPr lang="en-US" altLang="zh-CN" dirty="0"/>
              <a:t> </a:t>
            </a:r>
            <a:r>
              <a:rPr lang="zh-CN" altLang="en-US" dirty="0"/>
              <a:t>语义化更好</a:t>
            </a:r>
            <a:endParaRPr lang="en-US" altLang="zh-CN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很多变量我们声明的时候就知道他不会被更改了，那为什么不用 </a:t>
            </a:r>
            <a:r>
              <a:rPr lang="en-US" altLang="zh-CN" dirty="0" err="1"/>
              <a:t>const</a:t>
            </a:r>
            <a:r>
              <a:rPr lang="zh-CN" altLang="en-US" dirty="0"/>
              <a:t>呢？</a:t>
            </a:r>
            <a:endParaRPr lang="en-US" altLang="zh-CN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实际开发中也是，比如</a:t>
            </a:r>
            <a:r>
              <a:rPr lang="en-US" altLang="zh-CN" dirty="0"/>
              <a:t>react</a:t>
            </a:r>
            <a:r>
              <a:rPr lang="zh-CN" altLang="en-US" dirty="0"/>
              <a:t>框架，基本</a:t>
            </a:r>
            <a:r>
              <a:rPr lang="en-US" altLang="zh-CN" dirty="0" err="1"/>
              <a:t>const</a:t>
            </a:r>
            <a:endParaRPr lang="en-US" altLang="zh-CN" dirty="0"/>
          </a:p>
          <a:p>
            <a:r>
              <a:rPr lang="zh-CN" altLang="en-US" dirty="0"/>
              <a:t>如果你还在纠结，那么我建议：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有了变量先给</a:t>
            </a:r>
            <a:r>
              <a:rPr kumimoji="1" lang="en-US" altLang="zh-CN" dirty="0" err="1"/>
              <a:t>const</a:t>
            </a:r>
            <a:r>
              <a:rPr kumimoji="1" lang="zh-CN" altLang="en-US" dirty="0"/>
              <a:t>，如果发现它后面是要被修改的，再改为</a:t>
            </a:r>
            <a:r>
              <a:rPr kumimoji="1" lang="en-US" altLang="zh-CN" dirty="0"/>
              <a:t>let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29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Web API 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基本认知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操作元素内容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操作元素属性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间歇函数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kumimoji="1"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815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操作元素属性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操作元素</a:t>
            </a:r>
            <a:r>
              <a:rPr lang="zh-CN" altLang="en-US" b="1" dirty="0">
                <a:solidFill>
                  <a:srgbClr val="C00000"/>
                </a:solidFill>
              </a:rPr>
              <a:t>常用</a:t>
            </a:r>
            <a:r>
              <a:rPr lang="zh-CN" altLang="en-US" dirty="0">
                <a:solidFill>
                  <a:srgbClr val="C00000"/>
                </a:solidFill>
              </a:rPr>
              <a:t>属性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操作元素</a:t>
            </a:r>
            <a:r>
              <a:rPr lang="zh-CN" altLang="en-US" b="1" dirty="0">
                <a:solidFill>
                  <a:srgbClr val="C00000"/>
                </a:solidFill>
              </a:rPr>
              <a:t>样式</a:t>
            </a:r>
            <a:r>
              <a:rPr lang="zh-CN" altLang="en-US" dirty="0"/>
              <a:t>属性</a:t>
            </a:r>
            <a:endParaRPr lang="en-US" altLang="zh-CN" dirty="0"/>
          </a:p>
          <a:p>
            <a:r>
              <a:rPr lang="zh-CN" altLang="en-US" dirty="0"/>
              <a:t>操作 </a:t>
            </a:r>
            <a:r>
              <a:rPr lang="zh-CN" altLang="en-US" b="1" dirty="0">
                <a:solidFill>
                  <a:srgbClr val="C00000"/>
                </a:solidFill>
              </a:rPr>
              <a:t>表单元素 </a:t>
            </a:r>
            <a:r>
              <a:rPr lang="zh-CN" altLang="en-US" dirty="0"/>
              <a:t>属性</a:t>
            </a:r>
            <a:endParaRPr lang="en-US" altLang="zh-CN" dirty="0"/>
          </a:p>
          <a:p>
            <a:r>
              <a:rPr lang="zh-CN" altLang="en-US" dirty="0">
                <a:solidFill>
                  <a:schemeClr val="tx1"/>
                </a:solidFill>
              </a:rPr>
              <a:t>自定义属性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8987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4.1 </a:t>
            </a:r>
            <a:r>
              <a:rPr kumimoji="1" lang="zh-CN" altLang="en-US" dirty="0"/>
              <a:t>操作</a:t>
            </a:r>
            <a:r>
              <a:rPr lang="zh-CN" altLang="en-US" dirty="0"/>
              <a:t>元素常用属性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还可以通过 </a:t>
            </a:r>
            <a:r>
              <a:rPr lang="en-US" altLang="zh-CN" dirty="0"/>
              <a:t>JS </a:t>
            </a:r>
            <a:r>
              <a:rPr lang="zh-CN" altLang="en-US" dirty="0"/>
              <a:t>设置</a:t>
            </a:r>
            <a:r>
              <a:rPr lang="en-US" altLang="zh-CN" dirty="0"/>
              <a:t>/</a:t>
            </a:r>
            <a:r>
              <a:rPr lang="zh-CN" altLang="en-US" dirty="0"/>
              <a:t>修改标签元素属性，比如通过 </a:t>
            </a:r>
            <a:r>
              <a:rPr lang="en-US" altLang="zh-CN" dirty="0" err="1"/>
              <a:t>src</a:t>
            </a:r>
            <a:r>
              <a:rPr lang="zh-CN" altLang="en-US" dirty="0"/>
              <a:t>更换 图片</a:t>
            </a:r>
            <a:endParaRPr lang="en-US" altLang="zh-CN" dirty="0"/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最常见的属性比如：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href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src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语法：</a:t>
            </a:r>
            <a:endParaRPr kumimoji="1" lang="en-US" altLang="zh-CN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89" y="2954952"/>
            <a:ext cx="4009524" cy="685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CD4F5C4-E20C-EF4A-B721-6AC74D405C36}"/>
              </a:ext>
            </a:extLst>
          </p:cNvPr>
          <p:cNvSpPr/>
          <p:nvPr/>
        </p:nvSpPr>
        <p:spPr>
          <a:xfrm>
            <a:off x="1201389" y="3960009"/>
            <a:ext cx="10302240" cy="2716836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CF8BBFE-B65F-CC4F-9023-C3CF0547F4A4}"/>
              </a:ext>
            </a:extLst>
          </p:cNvPr>
          <p:cNvSpPr/>
          <p:nvPr/>
        </p:nvSpPr>
        <p:spPr>
          <a:xfrm>
            <a:off x="1101461" y="4032479"/>
            <a:ext cx="1053296" cy="300942"/>
          </a:xfrm>
          <a:prstGeom prst="rect">
            <a:avLst/>
          </a:prstGeom>
          <a:solidFill>
            <a:srgbClr val="B60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324" y="4561603"/>
            <a:ext cx="6114286" cy="1847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853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674917-1B20-2E40-8226-8EC87787C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页面刷新，图片随机更换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8F29E90-DAAD-4D46-ABD2-A6B8BF98C4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需求：当我们刷新页面，页面中的图片随机显示不同的图片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50" y="2490903"/>
            <a:ext cx="6991350" cy="37623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5122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674917-1B20-2E40-8226-8EC87787C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页面刷新，图片随机更换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8F29E90-DAAD-4D46-ABD2-A6B8BF98C4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需求：当我们刷新页面，页面中的图片随机显示不同的图片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①：随机显示，则需要用到随机函数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②：更换图片需要用到图片的 </a:t>
            </a:r>
            <a:r>
              <a:rPr lang="en-US" altLang="zh-CN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src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属性，进行修改</a:t>
            </a:r>
            <a:endParaRPr lang="en-US" altLang="zh-CN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③：核心思路：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ea typeface="Alibaba PuHuiTi R" pitchFamily="18" charset="-122"/>
              </a:rPr>
              <a:t>        1. </a:t>
            </a:r>
            <a:r>
              <a:rPr lang="zh-CN" altLang="en-US" dirty="0">
                <a:ea typeface="Alibaba PuHuiTi R" pitchFamily="18" charset="-122"/>
              </a:rPr>
              <a:t>获取图片元素</a:t>
            </a:r>
            <a:endParaRPr lang="en-US" altLang="zh-CN" dirty="0">
              <a:ea typeface="Alibaba PuHuiTi R" pitchFamily="18" charset="-122"/>
            </a:endParaRPr>
          </a:p>
          <a:p>
            <a:r>
              <a:rPr lang="en-US" altLang="zh-CN" dirty="0">
                <a:ea typeface="Alibaba PuHuiTi R" pitchFamily="18" charset="-122"/>
              </a:rPr>
              <a:t>        2. </a:t>
            </a:r>
            <a:r>
              <a:rPr lang="zh-CN" altLang="en-US" dirty="0">
                <a:ea typeface="Alibaba PuHuiTi R" pitchFamily="18" charset="-122"/>
              </a:rPr>
              <a:t>随机得到图片序号</a:t>
            </a:r>
            <a:endParaRPr lang="en-US" altLang="zh-CN" dirty="0">
              <a:ea typeface="Alibaba PuHuiTi R" pitchFamily="18" charset="-122"/>
            </a:endParaRPr>
          </a:p>
          <a:p>
            <a:r>
              <a:rPr lang="en-US" altLang="zh-CN" dirty="0">
                <a:ea typeface="Alibaba PuHuiTi R" pitchFamily="18" charset="-122"/>
              </a:rPr>
              <a:t>        3. </a:t>
            </a:r>
            <a:r>
              <a:rPr lang="zh-CN" altLang="en-US" dirty="0">
                <a:ea typeface="Alibaba PuHuiTi R" pitchFamily="18" charset="-122"/>
              </a:rPr>
              <a:t>图片</a:t>
            </a:r>
            <a:r>
              <a:rPr lang="en-US" altLang="zh-CN" dirty="0">
                <a:ea typeface="Alibaba PuHuiTi R" pitchFamily="18" charset="-122"/>
              </a:rPr>
              <a:t>.</a:t>
            </a:r>
            <a:r>
              <a:rPr lang="en-US" altLang="zh-CN" dirty="0" err="1">
                <a:ea typeface="Alibaba PuHuiTi R" pitchFamily="18" charset="-122"/>
              </a:rPr>
              <a:t>src</a:t>
            </a:r>
            <a:r>
              <a:rPr lang="en-US" altLang="zh-CN" dirty="0">
                <a:ea typeface="Alibaba PuHuiTi R" pitchFamily="18" charset="-122"/>
              </a:rPr>
              <a:t> = </a:t>
            </a:r>
            <a:r>
              <a:rPr lang="zh-CN" altLang="en-US" dirty="0">
                <a:ea typeface="Alibaba PuHuiTi R" pitchFamily="18" charset="-122"/>
              </a:rPr>
              <a:t>图片随机路径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67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操作元素属性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操作元素</a:t>
            </a:r>
            <a:r>
              <a:rPr lang="zh-CN" altLang="en-US" b="1" dirty="0">
                <a:solidFill>
                  <a:schemeClr val="tx1"/>
                </a:solidFill>
              </a:rPr>
              <a:t>常用</a:t>
            </a:r>
            <a:r>
              <a:rPr lang="zh-CN" altLang="en-US" dirty="0">
                <a:solidFill>
                  <a:schemeClr val="tx1"/>
                </a:solidFill>
              </a:rPr>
              <a:t>属性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操作元素</a:t>
            </a:r>
            <a:r>
              <a:rPr lang="zh-CN" altLang="en-US" b="1" dirty="0">
                <a:solidFill>
                  <a:srgbClr val="C00000"/>
                </a:solidFill>
              </a:rPr>
              <a:t>样式</a:t>
            </a:r>
            <a:r>
              <a:rPr lang="zh-CN" altLang="en-US" dirty="0">
                <a:solidFill>
                  <a:srgbClr val="C00000"/>
                </a:solidFill>
              </a:rPr>
              <a:t>属性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操作 </a:t>
            </a:r>
            <a:r>
              <a:rPr lang="zh-CN" altLang="en-US" b="1" dirty="0">
                <a:solidFill>
                  <a:srgbClr val="C00000"/>
                </a:solidFill>
              </a:rPr>
              <a:t>表单元素 </a:t>
            </a:r>
            <a:r>
              <a:rPr lang="zh-CN" altLang="en-US" dirty="0"/>
              <a:t>属性</a:t>
            </a:r>
            <a:endParaRPr lang="en-US" altLang="zh-CN" dirty="0"/>
          </a:p>
          <a:p>
            <a:r>
              <a:rPr lang="zh-CN" altLang="en-US" dirty="0">
                <a:solidFill>
                  <a:schemeClr val="tx1"/>
                </a:solidFill>
              </a:rPr>
              <a:t>自定义属性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7210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99F727-836E-4A46-96D8-D37440EF1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4.2 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734944-48F7-2B45-997B-7F408F7CF0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还可以通过 </a:t>
            </a:r>
            <a:r>
              <a:rPr lang="en-US" altLang="zh-CN" dirty="0"/>
              <a:t>JS </a:t>
            </a:r>
            <a:r>
              <a:rPr lang="zh-CN" altLang="en-US" dirty="0"/>
              <a:t>设置</a:t>
            </a:r>
            <a:r>
              <a:rPr lang="en-US" altLang="zh-CN" dirty="0"/>
              <a:t>/</a:t>
            </a:r>
            <a:r>
              <a:rPr lang="zh-CN" altLang="en-US" dirty="0"/>
              <a:t>修改标签元素的样式属性。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/>
              <a:t>比如通过 轮播图小圆点自动更换颜色样式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/>
              <a:t>点击按钮可以滚动图片，这是移动的图片的位置 </a:t>
            </a:r>
            <a:r>
              <a:rPr lang="en-US" altLang="zh-CN" sz="1400" dirty="0"/>
              <a:t>left </a:t>
            </a:r>
            <a:r>
              <a:rPr lang="zh-CN" altLang="en-US" sz="1400" dirty="0"/>
              <a:t>等等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学习路径：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通过 </a:t>
            </a:r>
            <a:r>
              <a:rPr lang="en-US" altLang="zh-CN" sz="14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style </a:t>
            </a:r>
            <a:r>
              <a:rPr lang="zh-CN" altLang="en-US" sz="14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属性操作</a:t>
            </a:r>
            <a:r>
              <a:rPr lang="en-US" altLang="zh-CN" sz="14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CSS</a:t>
            </a:r>
          </a:p>
          <a:p>
            <a:pPr marL="342900" indent="-342900">
              <a:buAutoNum type="arabicPeriod"/>
            </a:pPr>
            <a:r>
              <a:rPr lang="zh-CN" altLang="en-US" dirty="0"/>
              <a:t>操作类名</a:t>
            </a:r>
            <a:r>
              <a:rPr lang="en-US" altLang="zh-CN" dirty="0"/>
              <a:t>(</a:t>
            </a:r>
            <a:r>
              <a:rPr lang="en-US" altLang="zh-CN" dirty="0" err="1"/>
              <a:t>className</a:t>
            </a:r>
            <a:r>
              <a:rPr lang="en-US" altLang="zh-CN" dirty="0"/>
              <a:t>) </a:t>
            </a:r>
            <a:r>
              <a:rPr lang="zh-CN" altLang="en-US" dirty="0"/>
              <a:t>操作</a:t>
            </a:r>
            <a:r>
              <a:rPr lang="en-US" altLang="zh-CN" dirty="0"/>
              <a:t>CSS</a:t>
            </a:r>
          </a:p>
          <a:p>
            <a:pPr marL="342900" indent="-342900">
              <a:buAutoNum type="arabicPeriod"/>
            </a:pPr>
            <a:r>
              <a:rPr lang="zh-CN" altLang="en-US" dirty="0"/>
              <a:t>通过 </a:t>
            </a:r>
            <a:r>
              <a:rPr lang="en-US" altLang="zh-CN" dirty="0" err="1"/>
              <a:t>classList</a:t>
            </a:r>
            <a:r>
              <a:rPr lang="en-US" altLang="zh-CN" dirty="0"/>
              <a:t> </a:t>
            </a:r>
            <a:r>
              <a:rPr lang="zh-CN" altLang="en-US" dirty="0"/>
              <a:t>操作类控制</a:t>
            </a:r>
            <a:r>
              <a:rPr lang="en-US" altLang="zh-CN" dirty="0"/>
              <a:t>CSS</a:t>
            </a:r>
            <a:endParaRPr lang="en-US" altLang="zh-CN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197" y="1131883"/>
            <a:ext cx="3698483" cy="29637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1758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99F727-836E-4A46-96D8-D37440EF1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4.2 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kumimoji="1" lang="en-US" altLang="zh-CN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734944-48F7-2B45-997B-7F408F7CF0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1.</a:t>
            </a:r>
            <a:r>
              <a:rPr lang="zh-CN" altLang="en-US" b="1" dirty="0">
                <a:solidFill>
                  <a:schemeClr val="tx1"/>
                </a:solidFill>
              </a:rPr>
              <a:t>通过 </a:t>
            </a:r>
            <a:r>
              <a:rPr lang="en-US" altLang="zh-CN" b="1" dirty="0">
                <a:solidFill>
                  <a:schemeClr val="tx1"/>
                </a:solidFill>
              </a:rPr>
              <a:t>style </a:t>
            </a:r>
            <a:r>
              <a:rPr lang="zh-CN" altLang="en-US" b="1" dirty="0">
                <a:solidFill>
                  <a:schemeClr val="tx1"/>
                </a:solidFill>
              </a:rPr>
              <a:t>属性操作</a:t>
            </a:r>
            <a:r>
              <a:rPr lang="en-US" altLang="zh-CN" b="1" dirty="0">
                <a:solidFill>
                  <a:schemeClr val="tx1"/>
                </a:solidFill>
              </a:rPr>
              <a:t>CSS</a:t>
            </a:r>
          </a:p>
          <a:p>
            <a:r>
              <a:rPr lang="zh-CN" altLang="en-US" sz="1400" b="1" dirty="0"/>
              <a:t>语法：</a:t>
            </a:r>
            <a:endParaRPr lang="en-US" altLang="zh-CN" sz="14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D4F5C4-E20C-EF4A-B721-6AC74D405C36}"/>
              </a:ext>
            </a:extLst>
          </p:cNvPr>
          <p:cNvSpPr/>
          <p:nvPr/>
        </p:nvSpPr>
        <p:spPr>
          <a:xfrm>
            <a:off x="843895" y="3831336"/>
            <a:ext cx="10302240" cy="2716836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B4F4DC-F099-2847-B0A0-FBFDC4BCF58B}"/>
              </a:ext>
            </a:extLst>
          </p:cNvPr>
          <p:cNvSpPr/>
          <p:nvPr/>
        </p:nvSpPr>
        <p:spPr>
          <a:xfrm>
            <a:off x="6607047" y="4391628"/>
            <a:ext cx="4344689" cy="1923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51515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注意：</a:t>
            </a:r>
            <a:endParaRPr lang="en-US" altLang="zh-CN" sz="1400" dirty="0">
              <a:solidFill>
                <a:srgbClr val="51515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solidFill>
                  <a:srgbClr val="51515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修改样式通过</a:t>
            </a:r>
            <a:r>
              <a:rPr lang="en-US" altLang="zh-CN" sz="14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style</a:t>
            </a:r>
            <a:r>
              <a:rPr lang="zh-CN" altLang="en-US" sz="1400" dirty="0">
                <a:solidFill>
                  <a:srgbClr val="51515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属性引出</a:t>
            </a:r>
            <a:endParaRPr lang="en-US" altLang="zh-CN" sz="1400" dirty="0">
              <a:solidFill>
                <a:srgbClr val="51515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solidFill>
                  <a:srgbClr val="515151"/>
                </a:solidFill>
                <a:latin typeface="阿里巴巴普惠体" panose="00020600040101010101" pitchFamily="18" charset="-122"/>
                <a:ea typeface="Alibaba PuHuiTi R" pitchFamily="18" charset="-122"/>
                <a:cs typeface="阿里巴巴普惠体" panose="00020600040101010101" pitchFamily="18" charset="-122"/>
              </a:rPr>
              <a:t>如果属性有</a:t>
            </a:r>
            <a:r>
              <a:rPr lang="en-US" altLang="zh-CN" sz="1400" dirty="0">
                <a:solidFill>
                  <a:srgbClr val="515151"/>
                </a:solidFill>
                <a:latin typeface="阿里巴巴普惠体" panose="00020600040101010101" pitchFamily="18" charset="-122"/>
                <a:ea typeface="Alibaba PuHuiTi R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400" dirty="0">
                <a:solidFill>
                  <a:srgbClr val="515151"/>
                </a:solidFill>
                <a:latin typeface="阿里巴巴普惠体" panose="00020600040101010101" pitchFamily="18" charset="-122"/>
                <a:ea typeface="Alibaba PuHuiTi R" pitchFamily="18" charset="-122"/>
                <a:cs typeface="阿里巴巴普惠体" panose="00020600040101010101" pitchFamily="18" charset="-122"/>
              </a:rPr>
              <a:t>连接符，需要转换为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Alibaba PuHuiTi R" pitchFamily="18" charset="-122"/>
                <a:cs typeface="阿里巴巴普惠体" panose="00020600040101010101" pitchFamily="18" charset="-122"/>
              </a:rPr>
              <a:t>小驼峰</a:t>
            </a:r>
            <a:r>
              <a:rPr lang="zh-CN" altLang="en-US" sz="1400" dirty="0">
                <a:solidFill>
                  <a:srgbClr val="515151"/>
                </a:solidFill>
                <a:latin typeface="阿里巴巴普惠体" panose="00020600040101010101" pitchFamily="18" charset="-122"/>
                <a:ea typeface="Alibaba PuHuiTi R" pitchFamily="18" charset="-122"/>
                <a:cs typeface="阿里巴巴普惠体" panose="00020600040101010101" pitchFamily="18" charset="-122"/>
              </a:rPr>
              <a:t>命名法</a:t>
            </a:r>
            <a:endParaRPr lang="en-US" altLang="zh-CN" sz="1400" dirty="0">
              <a:solidFill>
                <a:srgbClr val="51515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400" dirty="0">
                <a:solidFill>
                  <a:srgbClr val="51515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赋值的时候，需要的时候不要忘记加</a:t>
            </a:r>
            <a:r>
              <a:rPr lang="en-US" altLang="zh-CN" sz="14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单位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95" y="2665292"/>
            <a:ext cx="5038095" cy="685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CF8BBFE-B65F-CC4F-9023-C3CF0547F4A4}"/>
              </a:ext>
            </a:extLst>
          </p:cNvPr>
          <p:cNvSpPr/>
          <p:nvPr/>
        </p:nvSpPr>
        <p:spPr>
          <a:xfrm>
            <a:off x="772426" y="3872193"/>
            <a:ext cx="1053296" cy="300942"/>
          </a:xfrm>
          <a:prstGeom prst="rect">
            <a:avLst/>
          </a:prstGeom>
          <a:solidFill>
            <a:srgbClr val="B60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72" y="4425098"/>
            <a:ext cx="5451276" cy="1757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26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 txBox="1">
            <a:spLocks/>
          </p:cNvSpPr>
          <p:nvPr/>
        </p:nvSpPr>
        <p:spPr>
          <a:xfrm>
            <a:off x="4917522" y="1348744"/>
            <a:ext cx="6635570" cy="4737416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1. </a:t>
            </a:r>
            <a:r>
              <a:rPr kumimoji="1" lang="zh-CN" altLang="en-US" dirty="0"/>
              <a:t>设置</a:t>
            </a:r>
            <a:r>
              <a:rPr kumimoji="1" lang="en-US" altLang="zh-CN" dirty="0"/>
              <a:t>/</a:t>
            </a:r>
            <a:r>
              <a:rPr kumimoji="1" lang="zh-CN" altLang="en-US" dirty="0"/>
              <a:t>修改元素样式属性通过</a:t>
            </a:r>
            <a:r>
              <a:rPr kumimoji="1" lang="en-US" altLang="zh-CN" dirty="0"/>
              <a:t>________</a:t>
            </a:r>
            <a:r>
              <a:rPr kumimoji="1" lang="zh-CN" altLang="en-US" dirty="0"/>
              <a:t>属性引出来</a:t>
            </a:r>
            <a:r>
              <a:rPr lang="zh-CN" altLang="en-US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？</a:t>
            </a:r>
          </a:p>
          <a:p>
            <a:pPr marL="0" indent="0">
              <a:buNone/>
            </a:pP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2. 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如果需要修改一个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div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盒子的样式，比如 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padding-left, 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如何写？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804863" lvl="1" indent="-268288">
              <a:buFont typeface="Wingdings" pitchFamily="2" charset="2"/>
              <a:buChar char="Ø"/>
            </a:pP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element.style.paddingLeft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‘300px’</a:t>
            </a:r>
          </a:p>
          <a:p>
            <a:pPr marL="804863" lvl="1" indent="-268288">
              <a:buFont typeface="Wingdings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小驼峰命名法</a:t>
            </a: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3. </a:t>
            </a:r>
            <a:r>
              <a:rPr kumimoji="1" lang="zh-CN" altLang="en-US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因为我们是样式属性，一定别忘记，大部分数字后面都需要加单位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837613" y="1348744"/>
            <a:ext cx="672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C00000"/>
                </a:solidFill>
                <a:latin typeface="+mn-lt"/>
                <a:ea typeface="+mn-ea"/>
              </a:rPr>
              <a:t>style</a:t>
            </a:r>
            <a:endParaRPr lang="zh-CN" altLang="en-US" sz="20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975" y="3825029"/>
            <a:ext cx="5451276" cy="1757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440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674917-1B20-2E40-8226-8EC87787C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页面刷新，页面随机更换背景图片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8F29E90-DAAD-4D46-ABD2-A6B8BF98C4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需求：当我们刷新页面，页面中的背景图片随机显示不同的图片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 随机函数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 </a:t>
            </a:r>
            <a:r>
              <a:rPr lang="en-US" altLang="zh-CN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css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页面背景图片 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background-image</a:t>
            </a: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③： 标签选择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body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 因为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body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是唯一的标签，可以直接写 </a:t>
            </a:r>
            <a:r>
              <a:rPr lang="en-US" altLang="zh-CN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document.body.style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070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AD2B26"/>
                </a:solidFill>
              </a:rPr>
              <a:t>变量声明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748" y="2155925"/>
            <a:ext cx="4664901" cy="985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E4A1AFF-5EB0-5C4B-93C7-DF3AA87FF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200"/>
            <a:ext cx="10720800" cy="4550400"/>
          </a:xfrm>
        </p:spPr>
        <p:txBody>
          <a:bodyPr/>
          <a:lstStyle/>
          <a:p>
            <a:r>
              <a:rPr kumimoji="1" lang="zh-CN" altLang="en-US" dirty="0"/>
              <a:t>请问以下的 可不可以把</a:t>
            </a:r>
            <a:r>
              <a:rPr kumimoji="1" lang="en-US" altLang="zh-CN" dirty="0"/>
              <a:t>let </a:t>
            </a:r>
            <a:r>
              <a:rPr kumimoji="1" lang="zh-CN" altLang="en-US" dirty="0"/>
              <a:t>改为 </a:t>
            </a:r>
            <a:r>
              <a:rPr kumimoji="1" lang="en-US" altLang="zh-CN" dirty="0" err="1"/>
              <a:t>const</a:t>
            </a:r>
            <a:r>
              <a:rPr kumimoji="1" lang="zh-CN" altLang="en-US" dirty="0"/>
              <a:t>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48" y="3404328"/>
            <a:ext cx="4664901" cy="924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矩形 9"/>
          <p:cNvSpPr/>
          <p:nvPr/>
        </p:nvSpPr>
        <p:spPr>
          <a:xfrm>
            <a:off x="6084908" y="3035068"/>
            <a:ext cx="512832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可以，因为他们值没有变过</a:t>
            </a:r>
          </a:p>
        </p:txBody>
      </p:sp>
    </p:spTree>
    <p:extLst>
      <p:ext uri="{BB962C8B-B14F-4D97-AF65-F5344CB8AC3E}">
        <p14:creationId xmlns:p14="http://schemas.microsoft.com/office/powerpoint/2010/main" val="51688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99F727-836E-4A46-96D8-D37440EF1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4.2 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kumimoji="1" lang="en-US" altLang="zh-CN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734944-48F7-2B45-997B-7F408F7CF0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2. </a:t>
            </a:r>
            <a:r>
              <a:rPr lang="zh-CN" altLang="en-US" b="1" dirty="0"/>
              <a:t>操作类名</a:t>
            </a:r>
            <a:r>
              <a:rPr lang="en-US" altLang="zh-CN" b="1" dirty="0"/>
              <a:t>(</a:t>
            </a:r>
            <a:r>
              <a:rPr lang="en-US" altLang="zh-CN" b="1" dirty="0" err="1"/>
              <a:t>className</a:t>
            </a:r>
            <a:r>
              <a:rPr lang="en-US" altLang="zh-CN" b="1" dirty="0"/>
              <a:t>) </a:t>
            </a:r>
            <a:r>
              <a:rPr lang="zh-CN" altLang="en-US" b="1" dirty="0"/>
              <a:t>操作</a:t>
            </a:r>
            <a:r>
              <a:rPr lang="en-US" altLang="zh-CN" b="1" dirty="0"/>
              <a:t>CSS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如果修改的样式比较多，直接通过</a:t>
            </a:r>
            <a:r>
              <a:rPr lang="en-US" altLang="zh-CN" dirty="0">
                <a:solidFill>
                  <a:schemeClr val="tx1"/>
                </a:solidFill>
              </a:rPr>
              <a:t>style</a:t>
            </a:r>
            <a:r>
              <a:rPr lang="zh-CN" altLang="en-US" dirty="0">
                <a:solidFill>
                  <a:schemeClr val="tx1"/>
                </a:solidFill>
              </a:rPr>
              <a:t>属性修改比较繁琐，我们可以通过借助于</a:t>
            </a:r>
            <a:r>
              <a:rPr lang="en-US" altLang="zh-CN" dirty="0" err="1">
                <a:solidFill>
                  <a:schemeClr val="tx1"/>
                </a:solidFill>
              </a:rPr>
              <a:t>css</a:t>
            </a:r>
            <a:r>
              <a:rPr lang="zh-CN" altLang="en-US" dirty="0">
                <a:solidFill>
                  <a:schemeClr val="tx1"/>
                </a:solidFill>
              </a:rPr>
              <a:t>类名的形式。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sz="1400" b="1" dirty="0"/>
              <a:t>语法：</a:t>
            </a:r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注意：</a:t>
            </a:r>
            <a:endParaRPr lang="en-US" altLang="zh-CN" sz="1400" b="1" dirty="0"/>
          </a:p>
          <a:p>
            <a:pPr marL="342900" indent="-342900">
              <a:buAutoNum type="arabicPeriod"/>
            </a:pPr>
            <a:r>
              <a:rPr lang="zh-CN" altLang="en-US" dirty="0"/>
              <a:t>由于</a:t>
            </a:r>
            <a:r>
              <a:rPr lang="en-US" altLang="zh-CN" dirty="0"/>
              <a:t>class</a:t>
            </a:r>
            <a:r>
              <a:rPr lang="zh-CN" altLang="en-US" dirty="0"/>
              <a:t>是关键字</a:t>
            </a:r>
            <a:r>
              <a:rPr lang="en-US" altLang="zh-CN" dirty="0"/>
              <a:t>, </a:t>
            </a:r>
            <a:r>
              <a:rPr lang="zh-CN" altLang="en-US" dirty="0"/>
              <a:t>所以使用</a:t>
            </a:r>
            <a:r>
              <a:rPr lang="en-US" altLang="zh-CN" dirty="0" err="1"/>
              <a:t>className</a:t>
            </a:r>
            <a:r>
              <a:rPr lang="zh-CN" altLang="en-US" dirty="0"/>
              <a:t>去代替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 err="1"/>
              <a:t>className</a:t>
            </a:r>
            <a:r>
              <a:rPr lang="zh-CN" altLang="en-US" dirty="0"/>
              <a:t>是使用新值</a:t>
            </a:r>
            <a:r>
              <a:rPr lang="zh-CN" altLang="en-US" dirty="0">
                <a:solidFill>
                  <a:srgbClr val="C00000"/>
                </a:solidFill>
              </a:rPr>
              <a:t>换</a:t>
            </a:r>
            <a:r>
              <a:rPr lang="zh-CN" altLang="en-US" dirty="0"/>
              <a:t>旧值</a:t>
            </a:r>
            <a:r>
              <a:rPr lang="en-US" altLang="zh-CN" dirty="0"/>
              <a:t>, </a:t>
            </a:r>
            <a:r>
              <a:rPr lang="zh-CN" altLang="en-US" dirty="0"/>
              <a:t>如果需要添加一个类</a:t>
            </a:r>
            <a:r>
              <a:rPr lang="en-US" altLang="zh-CN" dirty="0"/>
              <a:t>,</a:t>
            </a:r>
            <a:r>
              <a:rPr lang="zh-CN" altLang="en-US" dirty="0"/>
              <a:t>需要保留之前的类名</a:t>
            </a:r>
            <a:endParaRPr lang="en-US" altLang="zh-CN" sz="1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73" y="3043359"/>
            <a:ext cx="4695238" cy="933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42644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 txBox="1">
            <a:spLocks/>
          </p:cNvSpPr>
          <p:nvPr/>
        </p:nvSpPr>
        <p:spPr>
          <a:xfrm>
            <a:off x="4855976" y="2395029"/>
            <a:ext cx="6635570" cy="2141802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className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有什么好处？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buFont typeface="Wingdings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可以同时修改多个样式</a:t>
            </a:r>
          </a:p>
          <a:p>
            <a:pPr marL="0" indent="0">
              <a:buNone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className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有什么注意事项？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buFont typeface="Wingdings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直接使用 </a:t>
            </a: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className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赋值会覆盖以前的类名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596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99F727-836E-4A46-96D8-D37440EF1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4.2 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kumimoji="1" lang="en-US" altLang="zh-CN" b="1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734944-48F7-2B45-997B-7F408F7CF0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3. </a:t>
            </a:r>
            <a:r>
              <a:rPr lang="zh-CN" altLang="en-US" b="1" dirty="0"/>
              <a:t>通过 </a:t>
            </a:r>
            <a:r>
              <a:rPr lang="en-US" altLang="zh-CN" b="1" dirty="0" err="1"/>
              <a:t>classList</a:t>
            </a:r>
            <a:r>
              <a:rPr lang="en-US" altLang="zh-CN" b="1" dirty="0"/>
              <a:t> </a:t>
            </a:r>
            <a:r>
              <a:rPr lang="zh-CN" altLang="en-US" b="1" dirty="0"/>
              <a:t>操作类控制</a:t>
            </a:r>
            <a:r>
              <a:rPr lang="en-US" altLang="zh-CN" b="1" dirty="0"/>
              <a:t>CSS</a:t>
            </a:r>
            <a:endParaRPr lang="en-US" altLang="zh-CN" sz="1400" b="1" dirty="0"/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为了解决</a:t>
            </a:r>
            <a:r>
              <a:rPr lang="en-US" altLang="zh-CN" dirty="0" err="1">
                <a:solidFill>
                  <a:schemeClr val="tx1"/>
                </a:solidFill>
              </a:rPr>
              <a:t>className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容易覆盖以前的类名，我们可以通过</a:t>
            </a:r>
            <a:r>
              <a:rPr lang="en-US" altLang="zh-CN" dirty="0" err="1">
                <a:solidFill>
                  <a:schemeClr val="tx1"/>
                </a:solidFill>
              </a:rPr>
              <a:t>classList</a:t>
            </a:r>
            <a:r>
              <a:rPr lang="zh-CN" altLang="en-US" dirty="0">
                <a:solidFill>
                  <a:schemeClr val="tx1"/>
                </a:solidFill>
              </a:rPr>
              <a:t>方式追加和删除类名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400" b="1" dirty="0"/>
              <a:t>语法：</a:t>
            </a:r>
            <a:endParaRPr lang="en-US" altLang="zh-CN" sz="1400" b="1" dirty="0"/>
          </a:p>
          <a:p>
            <a:pPr>
              <a:lnSpc>
                <a:spcPct val="200000"/>
              </a:lnSpc>
            </a:pPr>
            <a:endParaRPr lang="en-US" altLang="zh-CN" sz="1400" b="1" dirty="0"/>
          </a:p>
          <a:p>
            <a:pPr>
              <a:lnSpc>
                <a:spcPct val="200000"/>
              </a:lnSpc>
            </a:pPr>
            <a:endParaRPr lang="en-US" altLang="zh-CN" sz="1400" b="1" dirty="0"/>
          </a:p>
          <a:p>
            <a:pPr>
              <a:lnSpc>
                <a:spcPct val="200000"/>
              </a:lnSpc>
            </a:pPr>
            <a:endParaRPr lang="en-US" altLang="zh-CN" sz="1400" b="1" dirty="0"/>
          </a:p>
          <a:p>
            <a:pPr>
              <a:lnSpc>
                <a:spcPct val="200000"/>
              </a:lnSpc>
            </a:pPr>
            <a:endParaRPr lang="en-US" altLang="zh-CN" sz="1400" b="1" dirty="0"/>
          </a:p>
          <a:p>
            <a:pPr>
              <a:lnSpc>
                <a:spcPct val="200000"/>
              </a:lnSpc>
            </a:pPr>
            <a:endParaRPr lang="en-US" altLang="zh-CN" sz="1400" b="1" dirty="0"/>
          </a:p>
          <a:p>
            <a:pPr>
              <a:lnSpc>
                <a:spcPct val="200000"/>
              </a:lnSpc>
            </a:pPr>
            <a:endParaRPr lang="en-US" altLang="zh-CN" sz="14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84" y="3295981"/>
            <a:ext cx="5771429" cy="23428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77605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 txBox="1">
            <a:spLocks/>
          </p:cNvSpPr>
          <p:nvPr/>
        </p:nvSpPr>
        <p:spPr>
          <a:xfrm>
            <a:off x="4855976" y="2395029"/>
            <a:ext cx="6635570" cy="2141802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zh-CN" altLang="en-US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使用 </a:t>
            </a:r>
            <a:r>
              <a:rPr lang="en-US" altLang="zh-CN" sz="18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className</a:t>
            </a:r>
            <a:r>
              <a:rPr lang="en-US" altLang="zh-CN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</a:t>
            </a:r>
            <a:r>
              <a:rPr lang="en-US" altLang="zh-CN" sz="18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classList</a:t>
            </a:r>
            <a:r>
              <a:rPr lang="zh-CN" altLang="en-US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的区别？</a:t>
            </a:r>
            <a:endParaRPr lang="en-US" altLang="zh-CN" sz="1800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marL="804863" lvl="1" indent="-268288">
              <a:buFont typeface="Wingdings" pitchFamily="2" charset="2"/>
              <a:buChar char="Ø"/>
            </a:pP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修改大量样式的更方便</a:t>
            </a:r>
          </a:p>
          <a:p>
            <a:pPr marL="804863" lvl="1" indent="-268288">
              <a:buFont typeface="Wingdings" pitchFamily="2" charset="2"/>
              <a:buChar char="Ø"/>
            </a:pP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修改不多样式的时候方便</a:t>
            </a:r>
          </a:p>
          <a:p>
            <a:pPr marL="804863" lvl="1" indent="-268288">
              <a:buFont typeface="Wingdings" pitchFamily="2" charset="2"/>
              <a:buChar char="Ø"/>
            </a:pPr>
            <a:r>
              <a:rPr lang="en-US" altLang="zh-CN" sz="18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classList</a:t>
            </a: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是追加和删除不影响以前类名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634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674917-1B20-2E40-8226-8EC87787C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轮播图随机版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8F29E90-DAAD-4D46-ABD2-A6B8BF98C4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需求：当我们刷新页面，页面中的轮播图会显示不同图片以及样式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模块：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①：图片会随机变换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②：底部盒子背景颜色和文字内容会变换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③：小圆点随机一个高亮显示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99" y="2701398"/>
            <a:ext cx="4734392" cy="351580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244240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674917-1B20-2E40-8226-8EC87787C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轮播图随机版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8F29E90-DAAD-4D46-ABD2-A6B8BF98C4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需求：当我们刷新页面，页面中的轮播图会显示不同图片以及样式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 准备一个数组对象，里面包含详细信息（素材包含）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 随机选择一个数字，选出数组对应的对象，更换图片，底部盒子背景颜色，以及文字内容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③： 利用这个随机数字，让小圆点添加高亮的类（</a:t>
            </a:r>
            <a:r>
              <a:rPr lang="en-US" altLang="zh-CN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addClass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  </a:t>
            </a:r>
            <a:r>
              <a:rPr lang="zh-CN" altLang="en-US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</a:t>
            </a:r>
            <a:r>
              <a:rPr lang="en-US" altLang="zh-CN" b="1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css</a:t>
            </a:r>
            <a:r>
              <a:rPr lang="en-US" altLang="zh-CN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结构伪类选择器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32" y="4118657"/>
            <a:ext cx="10232813" cy="236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8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操作元素属性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操作元素</a:t>
            </a:r>
            <a:r>
              <a:rPr lang="zh-CN" altLang="en-US" b="1" dirty="0">
                <a:solidFill>
                  <a:schemeClr val="tx1"/>
                </a:solidFill>
              </a:rPr>
              <a:t>常用</a:t>
            </a:r>
            <a:r>
              <a:rPr lang="zh-CN" altLang="en-US" dirty="0">
                <a:solidFill>
                  <a:schemeClr val="tx1"/>
                </a:solidFill>
              </a:rPr>
              <a:t>属性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操作元素</a:t>
            </a:r>
            <a:r>
              <a:rPr lang="zh-CN" altLang="en-US" b="1" dirty="0">
                <a:solidFill>
                  <a:schemeClr val="tx1"/>
                </a:solidFill>
              </a:rPr>
              <a:t>样式</a:t>
            </a:r>
            <a:r>
              <a:rPr lang="zh-CN" altLang="en-US" dirty="0">
                <a:solidFill>
                  <a:schemeClr val="tx1"/>
                </a:solidFill>
              </a:rPr>
              <a:t>属性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操作 </a:t>
            </a:r>
            <a:r>
              <a:rPr lang="zh-CN" altLang="en-US" b="1" dirty="0">
                <a:solidFill>
                  <a:srgbClr val="C00000"/>
                </a:solidFill>
              </a:rPr>
              <a:t>表单元素 </a:t>
            </a:r>
            <a:r>
              <a:rPr lang="zh-CN" altLang="en-US" dirty="0">
                <a:solidFill>
                  <a:srgbClr val="C00000"/>
                </a:solidFill>
              </a:rPr>
              <a:t>属性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自定义属性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00130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99F727-836E-4A46-96D8-D37440EF1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4.3 </a:t>
            </a:r>
            <a:r>
              <a:rPr kumimoji="1" lang="zh-CN" altLang="en-US" dirty="0"/>
              <a:t>操作表单元素 属性</a:t>
            </a:r>
            <a:endParaRPr kumimoji="1" lang="en-US" altLang="zh-CN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734944-48F7-2B45-997B-7F408F7CF0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表单很多情况，也需要修改属性，比如点击眼睛，可以看到密码，本质是把表单类型转换为文本框</a:t>
            </a:r>
            <a:endParaRPr lang="en-US" altLang="zh-CN" dirty="0"/>
          </a:p>
          <a:p>
            <a:r>
              <a:rPr lang="zh-CN" altLang="en-US" dirty="0"/>
              <a:t>正常的有属性有取值的 跟其他的标签属性没有任何区别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</a:rPr>
              <a:t>获取</a:t>
            </a:r>
            <a:r>
              <a:rPr lang="en-US" altLang="zh-CN" dirty="0">
                <a:solidFill>
                  <a:schemeClr val="tx1"/>
                </a:solidFill>
              </a:rPr>
              <a:t>: DOM</a:t>
            </a:r>
            <a:r>
              <a:rPr lang="zh-CN" altLang="en-US" dirty="0">
                <a:solidFill>
                  <a:schemeClr val="tx1"/>
                </a:solidFill>
              </a:rPr>
              <a:t>对象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r>
              <a:rPr lang="zh-CN" altLang="en-US" dirty="0">
                <a:solidFill>
                  <a:schemeClr val="tx1"/>
                </a:solidFill>
              </a:rPr>
              <a:t>属性名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</a:rPr>
              <a:t>设置</a:t>
            </a:r>
            <a:r>
              <a:rPr lang="en-US" altLang="zh-CN" dirty="0">
                <a:solidFill>
                  <a:schemeClr val="tx1"/>
                </a:solidFill>
              </a:rPr>
              <a:t>: DOM</a:t>
            </a:r>
            <a:r>
              <a:rPr lang="zh-CN" altLang="en-US" dirty="0">
                <a:solidFill>
                  <a:schemeClr val="tx1"/>
                </a:solidFill>
              </a:rPr>
              <a:t>对象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r>
              <a:rPr lang="zh-CN" altLang="en-US" dirty="0">
                <a:solidFill>
                  <a:schemeClr val="tx1"/>
                </a:solidFill>
              </a:rPr>
              <a:t>属性名 </a:t>
            </a:r>
            <a:r>
              <a:rPr lang="en-US" altLang="zh-CN" dirty="0">
                <a:solidFill>
                  <a:schemeClr val="tx1"/>
                </a:solidFill>
              </a:rPr>
              <a:t>= </a:t>
            </a:r>
            <a:r>
              <a:rPr lang="zh-CN" altLang="en-US" dirty="0">
                <a:solidFill>
                  <a:schemeClr val="tx1"/>
                </a:solidFill>
              </a:rPr>
              <a:t>新值</a:t>
            </a:r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11" y="3445578"/>
            <a:ext cx="4742857" cy="1114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479" y="2133646"/>
            <a:ext cx="4200000" cy="7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145" y="3278278"/>
            <a:ext cx="4466667" cy="1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81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99F727-836E-4A46-96D8-D37440EF1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4.3 </a:t>
            </a:r>
            <a:r>
              <a:rPr kumimoji="1" lang="zh-CN" altLang="en-US" dirty="0"/>
              <a:t>操作表单元素 属性</a:t>
            </a:r>
            <a:endParaRPr kumimoji="1" lang="en-US" altLang="zh-CN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734944-48F7-2B45-997B-7F408F7CF0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表单属性中添加就有效果</a:t>
            </a:r>
            <a:r>
              <a:rPr lang="en-US" altLang="zh-CN" dirty="0"/>
              <a:t>,</a:t>
            </a:r>
            <a:r>
              <a:rPr lang="zh-CN" altLang="en-US" dirty="0"/>
              <a:t>移除就没有效果</a:t>
            </a:r>
            <a:r>
              <a:rPr lang="en-US" altLang="zh-CN" dirty="0"/>
              <a:t>,</a:t>
            </a:r>
            <a:r>
              <a:rPr lang="zh-CN" altLang="en-US" dirty="0"/>
              <a:t>一律使用布尔值表示 如果为</a:t>
            </a:r>
            <a:r>
              <a:rPr lang="en-US" altLang="zh-CN" dirty="0"/>
              <a:t>true </a:t>
            </a:r>
            <a:r>
              <a:rPr lang="zh-CN" altLang="en-US" dirty="0"/>
              <a:t>代表添加了该属性 如果是</a:t>
            </a:r>
            <a:r>
              <a:rPr lang="en-US" altLang="zh-CN" dirty="0"/>
              <a:t>false </a:t>
            </a:r>
            <a:r>
              <a:rPr lang="zh-CN" altLang="en-US" dirty="0"/>
              <a:t>代表移除了该属性</a:t>
            </a:r>
            <a:endParaRPr lang="en-US" altLang="zh-CN" dirty="0"/>
          </a:p>
          <a:p>
            <a:r>
              <a:rPr lang="zh-CN" altLang="en-US" dirty="0"/>
              <a:t>比如： </a:t>
            </a:r>
            <a:r>
              <a:rPr lang="en-US" altLang="zh-CN" dirty="0"/>
              <a:t>disabled</a:t>
            </a:r>
            <a:r>
              <a:rPr lang="zh-CN" altLang="en-US" dirty="0"/>
              <a:t>、</a:t>
            </a:r>
            <a:r>
              <a:rPr lang="en-US" altLang="zh-CN" dirty="0"/>
              <a:t>checked</a:t>
            </a:r>
            <a:r>
              <a:rPr lang="zh-CN" altLang="en-US" dirty="0"/>
              <a:t>、</a:t>
            </a:r>
            <a:r>
              <a:rPr lang="en-US" altLang="zh-CN" dirty="0"/>
              <a:t>selected</a:t>
            </a:r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30" y="3111224"/>
            <a:ext cx="4466667" cy="1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701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操作元素属性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操作元素</a:t>
            </a:r>
            <a:r>
              <a:rPr lang="zh-CN" altLang="en-US" b="1" dirty="0">
                <a:solidFill>
                  <a:schemeClr val="tx1"/>
                </a:solidFill>
              </a:rPr>
              <a:t>常用</a:t>
            </a:r>
            <a:r>
              <a:rPr lang="zh-CN" altLang="en-US" dirty="0">
                <a:solidFill>
                  <a:schemeClr val="tx1"/>
                </a:solidFill>
              </a:rPr>
              <a:t>属性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操作元素</a:t>
            </a:r>
            <a:r>
              <a:rPr lang="zh-CN" altLang="en-US" b="1" dirty="0">
                <a:solidFill>
                  <a:schemeClr val="tx1"/>
                </a:solidFill>
              </a:rPr>
              <a:t>样式</a:t>
            </a:r>
            <a:r>
              <a:rPr lang="zh-CN" altLang="en-US" dirty="0">
                <a:solidFill>
                  <a:schemeClr val="tx1"/>
                </a:solidFill>
              </a:rPr>
              <a:t>属性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操作 </a:t>
            </a:r>
            <a:r>
              <a:rPr lang="zh-CN" altLang="en-US" b="1" dirty="0">
                <a:solidFill>
                  <a:schemeClr val="tx1"/>
                </a:solidFill>
              </a:rPr>
              <a:t>表单元素 </a:t>
            </a:r>
            <a:r>
              <a:rPr lang="zh-CN" altLang="en-US" dirty="0">
                <a:solidFill>
                  <a:schemeClr val="tx1"/>
                </a:solidFill>
              </a:rPr>
              <a:t>属性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自定义属性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12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AD2B26"/>
                </a:solidFill>
              </a:rPr>
              <a:t>变量声明</a:t>
            </a:r>
            <a:endParaRPr kumimoji="1" lang="zh-CN" altLang="en-US" dirty="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E4A1AFF-5EB0-5C4B-93C7-DF3AA87FF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200"/>
            <a:ext cx="10720800" cy="4550400"/>
          </a:xfrm>
        </p:spPr>
        <p:txBody>
          <a:bodyPr/>
          <a:lstStyle/>
          <a:p>
            <a:r>
              <a:rPr kumimoji="1" lang="zh-CN" altLang="en-US" dirty="0"/>
              <a:t>请问以下的 可不可以把</a:t>
            </a:r>
            <a:r>
              <a:rPr kumimoji="1" lang="en-US" altLang="zh-CN" dirty="0"/>
              <a:t>let </a:t>
            </a:r>
            <a:r>
              <a:rPr kumimoji="1" lang="zh-CN" altLang="en-US" dirty="0"/>
              <a:t>改为 </a:t>
            </a:r>
            <a:r>
              <a:rPr kumimoji="1" lang="en-US" altLang="zh-CN" dirty="0" err="1"/>
              <a:t>const</a:t>
            </a:r>
            <a:r>
              <a:rPr kumimoji="1" lang="zh-CN" altLang="en-US" dirty="0"/>
              <a:t>？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71" y="2310283"/>
            <a:ext cx="3343562" cy="1224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71" y="4037729"/>
            <a:ext cx="4851914" cy="913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矩形 9"/>
          <p:cNvSpPr/>
          <p:nvPr/>
        </p:nvSpPr>
        <p:spPr>
          <a:xfrm>
            <a:off x="5466951" y="3035068"/>
            <a:ext cx="636424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不可以，因为变量进行了重新赋值</a:t>
            </a:r>
          </a:p>
        </p:txBody>
      </p:sp>
    </p:spTree>
    <p:extLst>
      <p:ext uri="{BB962C8B-B14F-4D97-AF65-F5344CB8AC3E}">
        <p14:creationId xmlns:p14="http://schemas.microsoft.com/office/powerpoint/2010/main" val="270544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99F727-836E-4A46-96D8-D37440EF1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4.4 </a:t>
            </a:r>
            <a:r>
              <a:rPr kumimoji="1" lang="zh-CN" altLang="en-US" dirty="0"/>
              <a:t>自定义属性</a:t>
            </a:r>
            <a:endParaRPr kumimoji="1" lang="en-US" altLang="zh-CN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734944-48F7-2B45-997B-7F408F7CF0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200"/>
            <a:ext cx="11328720" cy="4550400"/>
          </a:xfrm>
        </p:spPr>
        <p:txBody>
          <a:bodyPr/>
          <a:lstStyle/>
          <a:p>
            <a:r>
              <a:rPr lang="zh-CN" altLang="en-US" sz="1800" b="1" dirty="0"/>
              <a:t>标准属性</a:t>
            </a:r>
            <a:r>
              <a:rPr lang="en-US" altLang="zh-CN" sz="1800" b="1" dirty="0"/>
              <a:t>: </a:t>
            </a:r>
            <a:r>
              <a:rPr lang="zh-CN" altLang="en-US" dirty="0"/>
              <a:t>标签天生自带的属性 比如</a:t>
            </a:r>
            <a:r>
              <a:rPr lang="en-US" altLang="zh-CN" dirty="0"/>
              <a:t>class id title</a:t>
            </a:r>
            <a:r>
              <a:rPr lang="zh-CN" altLang="en-US" dirty="0"/>
              <a:t>等</a:t>
            </a:r>
            <a:r>
              <a:rPr lang="en-US" altLang="zh-CN" dirty="0"/>
              <a:t>, </a:t>
            </a:r>
            <a:r>
              <a:rPr lang="zh-CN" altLang="en-US" dirty="0"/>
              <a:t>可以直接使用点语法操作比如： </a:t>
            </a:r>
            <a:r>
              <a:rPr lang="en-US" altLang="zh-CN" dirty="0"/>
              <a:t>disabled</a:t>
            </a:r>
            <a:r>
              <a:rPr lang="zh-CN" altLang="en-US" dirty="0"/>
              <a:t>、</a:t>
            </a:r>
            <a:r>
              <a:rPr lang="en-US" altLang="zh-CN" dirty="0"/>
              <a:t>checked</a:t>
            </a:r>
            <a:r>
              <a:rPr lang="zh-CN" altLang="en-US" dirty="0"/>
              <a:t>、</a:t>
            </a:r>
            <a:r>
              <a:rPr lang="en-US" altLang="zh-CN" dirty="0"/>
              <a:t>selected</a:t>
            </a:r>
            <a:endParaRPr lang="en-US" altLang="zh-CN" b="1" dirty="0"/>
          </a:p>
          <a:p>
            <a:r>
              <a:rPr lang="zh-CN" altLang="en-US" sz="1800" b="1" dirty="0"/>
              <a:t>自定义属性：</a:t>
            </a:r>
          </a:p>
          <a:p>
            <a:pPr marL="64488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在</a:t>
            </a:r>
            <a:r>
              <a:rPr lang="en-US" altLang="zh-CN" sz="1600" dirty="0"/>
              <a:t>html5</a:t>
            </a:r>
            <a:r>
              <a:rPr lang="zh-CN" altLang="en-US" sz="1600" dirty="0"/>
              <a:t>中推出来了专门的</a:t>
            </a:r>
            <a:r>
              <a:rPr lang="en-US" altLang="zh-CN" sz="1600" dirty="0"/>
              <a:t>data-</a:t>
            </a:r>
            <a:r>
              <a:rPr lang="zh-CN" altLang="en-US" sz="1600" dirty="0"/>
              <a:t>自定义属性	</a:t>
            </a:r>
          </a:p>
          <a:p>
            <a:pPr marL="64488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在标签上一律以</a:t>
            </a:r>
            <a:r>
              <a:rPr lang="en-US" altLang="zh-CN" sz="1600" dirty="0"/>
              <a:t>data-</a:t>
            </a:r>
            <a:r>
              <a:rPr lang="zh-CN" altLang="en-US" sz="1600" dirty="0"/>
              <a:t>开头</a:t>
            </a:r>
          </a:p>
          <a:p>
            <a:pPr marL="64488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在</a:t>
            </a:r>
            <a:r>
              <a:rPr lang="en-US" altLang="zh-CN" sz="1600" dirty="0"/>
              <a:t>DOM</a:t>
            </a:r>
            <a:r>
              <a:rPr lang="zh-CN" altLang="en-US" sz="1600" dirty="0"/>
              <a:t>对象上一律以</a:t>
            </a:r>
            <a:r>
              <a:rPr lang="en-US" altLang="zh-CN" sz="1600" dirty="0"/>
              <a:t>dataset</a:t>
            </a:r>
            <a:r>
              <a:rPr lang="zh-CN" altLang="en-US" sz="1600" dirty="0"/>
              <a:t>对象方式获取</a:t>
            </a:r>
            <a:endParaRPr lang="en-US" altLang="zh-CN" sz="1600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61" y="4050391"/>
            <a:ext cx="6435839" cy="23018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矩形 4"/>
          <p:cNvSpPr/>
          <p:nvPr/>
        </p:nvSpPr>
        <p:spPr>
          <a:xfrm>
            <a:off x="3513667" y="4351867"/>
            <a:ext cx="1735666" cy="4402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208867" y="5334000"/>
            <a:ext cx="1913466" cy="4402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77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Web API 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基本认知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操作元素内容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操作元素属性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间歇函数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kumimoji="1"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33095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定时器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en-US" dirty="0">
                <a:solidFill>
                  <a:srgbClr val="C00000"/>
                </a:solidFill>
              </a:rPr>
              <a:t>间歇函数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定时器函数介绍</a:t>
            </a:r>
            <a:endParaRPr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定时器函数基本使用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238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五、定时器</a:t>
            </a:r>
            <a:r>
              <a:rPr lang="en-US" altLang="zh-CN" b="0" dirty="0"/>
              <a:t>-</a:t>
            </a:r>
            <a:r>
              <a:rPr lang="zh-CN" altLang="en-US" b="0" dirty="0"/>
              <a:t>间歇函数</a:t>
            </a:r>
            <a:endParaRPr kumimoji="1" lang="zh-CN" altLang="en-US" b="0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目标：能够说出定时器函数在开发中的使用场景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网页中经常会需要一种功能：每隔一段时间需要</a:t>
            </a:r>
            <a:r>
              <a:rPr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自动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执行一段代码，不需要我们手动去触发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例如：网页中的倒计时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要实现这种需求，需要定时器函数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定时器函数有两种，今天我先讲间歇函数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771" y="2769623"/>
            <a:ext cx="4086814" cy="23815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12" y="2406120"/>
            <a:ext cx="20097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定时器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en-US" dirty="0">
                <a:solidFill>
                  <a:srgbClr val="C00000"/>
                </a:solidFill>
              </a:rPr>
              <a:t>间歇函数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定时器函数介绍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定时器函数基本使用</a:t>
            </a:r>
            <a:endParaRPr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40460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五、定时器</a:t>
            </a:r>
            <a:r>
              <a:rPr lang="en-US" altLang="zh-CN" b="0" dirty="0"/>
              <a:t>-</a:t>
            </a:r>
            <a:r>
              <a:rPr lang="zh-CN" altLang="en-US" b="0" dirty="0"/>
              <a:t>间歇函数</a:t>
            </a:r>
            <a:endParaRPr kumimoji="1" lang="zh-CN" altLang="en-US" b="0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目标：能够使用定时器函数重复执行代码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定时器函数可以开启和关闭定时器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1. </a:t>
            </a:r>
            <a:r>
              <a:rPr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开启定时器</a:t>
            </a:r>
            <a:endParaRPr lang="en-US" altLang="zh-CN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indent="-342900">
              <a:buAutoNum type="arabicPeriod"/>
            </a:pPr>
            <a:endParaRPr lang="en-US" altLang="zh-CN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indent="-342900">
              <a:buAutoNum type="arabicPeriod"/>
            </a:pPr>
            <a:endParaRPr lang="en-US" altLang="zh-CN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02038" lvl="1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作用：每隔一段时间调用这个函数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02038" lvl="1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间隔时间单位是毫秒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2963694"/>
            <a:ext cx="5333333" cy="5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" y="4811823"/>
            <a:ext cx="5729058" cy="16464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CD4F5C4-E20C-EF4A-B721-6AC74D405C36}"/>
              </a:ext>
            </a:extLst>
          </p:cNvPr>
          <p:cNvSpPr/>
          <p:nvPr/>
        </p:nvSpPr>
        <p:spPr>
          <a:xfrm>
            <a:off x="990599" y="4365941"/>
            <a:ext cx="10302240" cy="23368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F8BBFE-B65F-CC4F-9023-C3CF0547F4A4}"/>
              </a:ext>
            </a:extLst>
          </p:cNvPr>
          <p:cNvSpPr/>
          <p:nvPr/>
        </p:nvSpPr>
        <p:spPr>
          <a:xfrm>
            <a:off x="890671" y="4438411"/>
            <a:ext cx="1053296" cy="300942"/>
          </a:xfrm>
          <a:prstGeom prst="rect">
            <a:avLst/>
          </a:prstGeom>
          <a:solidFill>
            <a:srgbClr val="B60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B4F4DC-F099-2847-B0A0-FBFDC4BCF58B}"/>
              </a:ext>
            </a:extLst>
          </p:cNvPr>
          <p:cNvSpPr/>
          <p:nvPr/>
        </p:nvSpPr>
        <p:spPr>
          <a:xfrm>
            <a:off x="7243700" y="4855097"/>
            <a:ext cx="3684016" cy="1574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注意：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函数名字</a:t>
            </a:r>
            <a:r>
              <a:rPr lang="zh-CN" altLang="en-US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不需要加括号</a:t>
            </a:r>
            <a:endParaRPr lang="en-US" altLang="zh-CN" sz="1400" b="1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定时器返回的是一个</a:t>
            </a:r>
            <a:r>
              <a:rPr lang="en-US" altLang="zh-CN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id</a:t>
            </a:r>
            <a:r>
              <a:rPr lang="zh-CN" altLang="en-US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数字</a:t>
            </a:r>
          </a:p>
        </p:txBody>
      </p:sp>
    </p:spTree>
    <p:extLst>
      <p:ext uri="{BB962C8B-B14F-4D97-AF65-F5344CB8AC3E}">
        <p14:creationId xmlns:p14="http://schemas.microsoft.com/office/powerpoint/2010/main" val="287601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五、定时器</a:t>
            </a:r>
            <a:r>
              <a:rPr lang="en-US" altLang="zh-CN" b="0" dirty="0"/>
              <a:t>-</a:t>
            </a:r>
            <a:r>
              <a:rPr lang="zh-CN" altLang="en-US" b="0" dirty="0"/>
              <a:t>间歇函数</a:t>
            </a:r>
            <a:endParaRPr kumimoji="1" lang="zh-CN" altLang="en-US" b="0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定时器函数可以开启和关闭定时器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2. </a:t>
            </a:r>
            <a:r>
              <a:rPr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关闭定时器</a:t>
            </a:r>
            <a:endParaRPr lang="en-US" altLang="zh-CN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endParaRPr lang="en-US" altLang="zh-CN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endParaRPr lang="en-US" altLang="zh-CN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endParaRPr lang="en-US" altLang="zh-CN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endParaRPr lang="en-US" altLang="zh-CN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一般不会刚创建就停止，而是满足一定条件再停止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endParaRPr lang="en-US" altLang="zh-CN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endParaRPr lang="en-US" altLang="zh-CN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endParaRPr lang="en-US" altLang="zh-CN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B4F4DC-F099-2847-B0A0-FBFDC4BCF58B}"/>
              </a:ext>
            </a:extLst>
          </p:cNvPr>
          <p:cNvSpPr/>
          <p:nvPr/>
        </p:nvSpPr>
        <p:spPr>
          <a:xfrm>
            <a:off x="7776463" y="2709774"/>
            <a:ext cx="3684016" cy="1574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注意：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函数名字</a:t>
            </a:r>
            <a:r>
              <a:rPr lang="zh-CN" altLang="en-US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不需要加括号</a:t>
            </a:r>
            <a:endParaRPr lang="en-US" altLang="zh-CN" sz="1400" b="1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定时器返回的是一个</a:t>
            </a:r>
            <a:r>
              <a:rPr lang="en-US" altLang="zh-CN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id</a:t>
            </a:r>
            <a:r>
              <a:rPr lang="zh-CN" altLang="en-US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7" y="2709774"/>
            <a:ext cx="5933333" cy="9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57" y="4799777"/>
            <a:ext cx="5676190" cy="1514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7496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763828-504B-4614-9DA1-BADB6DF2C1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01184" y="1200574"/>
            <a:ext cx="5760000" cy="3735493"/>
          </a:xfrm>
        </p:spPr>
        <p:txBody>
          <a:bodyPr/>
          <a:lstStyle/>
          <a:p>
            <a:r>
              <a:rPr lang="zh-CN" altLang="en-US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定时器函数有什么作用？</a:t>
            </a:r>
            <a:endParaRPr lang="en-US" altLang="zh-CN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可以根据时间自动重复执行某些代码</a:t>
            </a:r>
            <a:endParaRPr lang="en-US" altLang="zh-CN" sz="1600" b="0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r>
              <a:rPr lang="zh-CN" altLang="en-US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定时器函数如何开启？</a:t>
            </a:r>
            <a:endParaRPr lang="en-US" altLang="zh-CN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marL="895335" lvl="1" indent="-285750">
              <a:buFont typeface="Wingdings" panose="05000000000000000000" pitchFamily="2" charset="2"/>
              <a:buChar char="Ø"/>
            </a:pPr>
            <a:r>
              <a:rPr lang="en-US" altLang="zh-CN" b="0" dirty="0" err="1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setInterval</a:t>
            </a:r>
            <a:r>
              <a:rPr lang="en-US" altLang="zh-CN" b="0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(</a:t>
            </a:r>
            <a:r>
              <a:rPr lang="zh-CN" altLang="en-US" b="0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函数名</a:t>
            </a:r>
            <a:r>
              <a:rPr lang="en-US" altLang="zh-CN" b="0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, </a:t>
            </a:r>
            <a:r>
              <a:rPr lang="zh-CN" altLang="en-US" b="0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时间</a:t>
            </a:r>
            <a:r>
              <a:rPr lang="en-US" altLang="zh-CN" b="0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)</a:t>
            </a:r>
          </a:p>
          <a:p>
            <a:r>
              <a:rPr lang="zh-CN" altLang="en-US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定时器函数如何关闭？</a:t>
            </a:r>
            <a:endParaRPr lang="en-US" altLang="zh-CN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184" y="4614774"/>
            <a:ext cx="5933333" cy="9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414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阅读注册协议</a:t>
            </a:r>
            <a:endParaRPr lang="zh-CN" altLang="en-US" dirty="0">
              <a:solidFill>
                <a:srgbClr val="B6020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42C94CC-55D8-6B4D-A4DC-AEAE957F77AB}"/>
              </a:ext>
            </a:extLst>
          </p:cNvPr>
          <p:cNvSpPr txBox="1"/>
          <p:nvPr/>
        </p:nvSpPr>
        <p:spPr>
          <a:xfrm>
            <a:off x="2195450" y="1710661"/>
            <a:ext cx="9372720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需求：按钮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60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秒之后才可以使用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40" y="1732994"/>
            <a:ext cx="4086814" cy="2381576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9D1E47D6-F1F1-2049-99CD-62F61B4A5E60}"/>
              </a:ext>
            </a:extLst>
          </p:cNvPr>
          <p:cNvSpPr txBox="1"/>
          <p:nvPr/>
        </p:nvSpPr>
        <p:spPr>
          <a:xfrm>
            <a:off x="2250429" y="2185596"/>
            <a:ext cx="910427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①：开始先把按钮禁用（</a:t>
            </a:r>
            <a:r>
              <a:rPr lang="en-US" altLang="zh-CN" sz="1600" dirty="0"/>
              <a:t>disabled </a:t>
            </a:r>
            <a:r>
              <a:rPr lang="zh-CN" altLang="en-US" sz="1600" dirty="0"/>
              <a:t>属性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②：一定要获取元素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③：函数内处理逻辑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	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秒数开始减减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	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按钮里面的文字跟着一起变化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	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如果秒数等于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0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停止定时器 里面文字变为 同意  最后 按钮可以点击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651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Web API 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基本认知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操作元素内容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操作元素属性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间歇函数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kumimoji="1" lang="zh-CN" altLang="en-US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1530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AD2B26"/>
                </a:solidFill>
              </a:rPr>
              <a:t>变量声明</a:t>
            </a:r>
            <a:endParaRPr kumimoji="1" lang="zh-CN" altLang="en-US" dirty="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E4A1AFF-5EB0-5C4B-93C7-DF3AA87FF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200"/>
            <a:ext cx="10720800" cy="4550400"/>
          </a:xfrm>
        </p:spPr>
        <p:txBody>
          <a:bodyPr/>
          <a:lstStyle/>
          <a:p>
            <a:r>
              <a:rPr kumimoji="1" lang="zh-CN" altLang="en-US" dirty="0"/>
              <a:t>请问以下的 可不可以把</a:t>
            </a:r>
            <a:r>
              <a:rPr kumimoji="1" lang="en-US" altLang="zh-CN" dirty="0"/>
              <a:t>let </a:t>
            </a:r>
            <a:r>
              <a:rPr kumimoji="1" lang="zh-CN" altLang="en-US" dirty="0"/>
              <a:t>改为 </a:t>
            </a:r>
            <a:r>
              <a:rPr kumimoji="1" lang="en-US" altLang="zh-CN" dirty="0" err="1"/>
              <a:t>const</a:t>
            </a:r>
            <a:r>
              <a:rPr kumimoji="1" lang="zh-CN" altLang="en-US" dirty="0"/>
              <a:t>？</a:t>
            </a:r>
          </a:p>
        </p:txBody>
      </p:sp>
      <p:sp>
        <p:nvSpPr>
          <p:cNvPr id="10" name="矩形 9"/>
          <p:cNvSpPr/>
          <p:nvPr/>
        </p:nvSpPr>
        <p:spPr>
          <a:xfrm>
            <a:off x="7518234" y="4120229"/>
            <a:ext cx="10086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可以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25" y="2428003"/>
            <a:ext cx="5393376" cy="9758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25" y="3763134"/>
            <a:ext cx="4485714" cy="24095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https://gimg2.baidu.com/image_search/src=http%3A%2F%2Fi.qqkou.com%2Fi%2F2a536825436x162619559b26.jpg&amp;refer=http%3A%2F%2Fi.qqkou.com&amp;app=2002&amp;size=f9999,10000&amp;q=a80&amp;n=0&amp;g=0n&amp;fmt=jpeg?sec=1649065098&amp;t=e9be4ffc45a1683106c65d2badeda7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066" y="3750300"/>
            <a:ext cx="1545404" cy="132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3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轮播图定时器版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42C94CC-55D8-6B4D-A4DC-AEAE957F77AB}"/>
              </a:ext>
            </a:extLst>
          </p:cNvPr>
          <p:cNvSpPr txBox="1"/>
          <p:nvPr/>
        </p:nvSpPr>
        <p:spPr>
          <a:xfrm>
            <a:off x="2192620" y="1686122"/>
            <a:ext cx="9372720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需求：每隔一秒钟切换一个图片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9D1E47D6-F1F1-2049-99CD-62F61B4A5E60}"/>
              </a:ext>
            </a:extLst>
          </p:cNvPr>
          <p:cNvSpPr txBox="1"/>
          <p:nvPr/>
        </p:nvSpPr>
        <p:spPr>
          <a:xfrm>
            <a:off x="2192620" y="2257370"/>
            <a:ext cx="910427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①：准备一个数组对象，里面包含详细信息（素材包含）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②：获取元素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③：设置定时器函数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	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设置一个变量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++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	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找到变量对应的对象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	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更改图片、文字信息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	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激活小圆点：移除上一个高亮的类名，当前变量对应的小圆点添加类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④：处理图片自动复原从头播放（放到变量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++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后面，紧挨）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	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如果图片播放到最后一张， 就是大于等于数组的长度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	</a:t>
            </a: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则把变量重置为</a:t>
            </a: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0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16" y="849440"/>
            <a:ext cx="4589624" cy="3273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02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763828-504B-4614-9DA1-BADB6DF2C1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2584" y="794173"/>
            <a:ext cx="7319416" cy="4708800"/>
          </a:xfrm>
        </p:spPr>
        <p:txBody>
          <a:bodyPr/>
          <a:lstStyle/>
          <a:p>
            <a:r>
              <a:rPr lang="zh-CN" altLang="en-US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整理今天笔记， </a:t>
            </a:r>
            <a:r>
              <a:rPr lang="en-US" altLang="zh-CN" dirty="0" err="1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Xmind</a:t>
            </a:r>
            <a:r>
              <a:rPr lang="zh-CN" altLang="en-US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或者</a:t>
            </a:r>
            <a:r>
              <a:rPr lang="en-US" altLang="zh-CN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md</a:t>
            </a:r>
            <a:r>
              <a:rPr lang="zh-CN" altLang="en-US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笔记都可以</a:t>
            </a:r>
            <a:endParaRPr lang="en-US" altLang="zh-CN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r>
              <a:rPr lang="zh-CN" altLang="en-US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练习用户倒计时协议案例</a:t>
            </a:r>
            <a:endParaRPr lang="en-US" altLang="zh-CN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r>
              <a:rPr lang="zh-CN" altLang="en-US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重点练习自动播放轮播图案例，至少写三遍</a:t>
            </a:r>
            <a:endParaRPr lang="en-US" altLang="zh-CN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r>
              <a:rPr lang="zh-CN" altLang="en-US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开始做测试题：  </a:t>
            </a:r>
            <a:r>
              <a:rPr lang="en-US" altLang="zh-CN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PC</a:t>
            </a:r>
            <a:r>
              <a:rPr lang="zh-CN" altLang="en-US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端：</a:t>
            </a:r>
            <a:r>
              <a:rPr lang="en-US" altLang="zh-CN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https://ks.wjx.top/vj/hwyC7n1.aspx</a:t>
            </a:r>
          </a:p>
          <a:p>
            <a:r>
              <a:rPr lang="zh-CN" altLang="en-US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最后作业</a:t>
            </a:r>
            <a:endParaRPr lang="en-US" altLang="zh-CN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r>
              <a:rPr lang="zh-CN" altLang="en-US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预习</a:t>
            </a:r>
            <a:endParaRPr lang="en-US" altLang="zh-CN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endParaRPr lang="en-US" altLang="zh-CN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8434" y="5847695"/>
            <a:ext cx="81868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</a:rPr>
              <a:t>你生活的起点并不是那么重要，重要的是最后你能到达哪里</a:t>
            </a:r>
            <a:endParaRPr lang="zh-CN" altLang="en-US" sz="2400" b="0" cap="none" spc="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333" y="4186377"/>
            <a:ext cx="2188885" cy="212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7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AD2B26"/>
                </a:solidFill>
              </a:rPr>
              <a:t>变量声明</a:t>
            </a:r>
            <a:endParaRPr kumimoji="1" lang="zh-CN" altLang="en-US" dirty="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E4A1AFF-5EB0-5C4B-93C7-DF3AA87FF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200"/>
            <a:ext cx="10720800" cy="4550400"/>
          </a:xfrm>
        </p:spPr>
        <p:txBody>
          <a:bodyPr/>
          <a:lstStyle/>
          <a:p>
            <a:r>
              <a:rPr kumimoji="1" lang="en-US" altLang="zh-CN" dirty="0" err="1"/>
              <a:t>const</a:t>
            </a:r>
            <a:r>
              <a:rPr kumimoji="1" lang="en-US" altLang="zh-CN" dirty="0"/>
              <a:t>  </a:t>
            </a:r>
            <a:r>
              <a:rPr kumimoji="1" lang="zh-CN" altLang="en-US" dirty="0"/>
              <a:t>声明的值不能更改，而且</a:t>
            </a:r>
            <a:r>
              <a:rPr kumimoji="1" lang="en-US" altLang="zh-CN" dirty="0" err="1"/>
              <a:t>const</a:t>
            </a:r>
            <a:r>
              <a:rPr kumimoji="1" lang="zh-CN" altLang="en-US" dirty="0"/>
              <a:t>声明变量的时候需要里面进行初始化</a:t>
            </a:r>
            <a:endParaRPr kumimoji="1" lang="en-US" altLang="zh-CN" dirty="0"/>
          </a:p>
          <a:p>
            <a:r>
              <a:rPr kumimoji="1" lang="zh-CN" altLang="en-US" dirty="0"/>
              <a:t>但是对于引用数据类型，</a:t>
            </a:r>
            <a:r>
              <a:rPr kumimoji="1" lang="en-US" altLang="zh-CN" dirty="0" err="1"/>
              <a:t>const</a:t>
            </a:r>
            <a:r>
              <a:rPr kumimoji="1" lang="zh-CN" altLang="en-US" dirty="0"/>
              <a:t>声明的变量，里面存的不是 值，不是值，不是值，是 地址。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94" y="2636391"/>
            <a:ext cx="3457143" cy="65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矩形 4"/>
          <p:cNvSpPr/>
          <p:nvPr/>
        </p:nvSpPr>
        <p:spPr>
          <a:xfrm>
            <a:off x="3970867" y="3866514"/>
            <a:ext cx="6146800" cy="24722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09361" y="4824623"/>
            <a:ext cx="1913466" cy="5560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const</a:t>
            </a:r>
            <a:r>
              <a:rPr lang="en-US" altLang="zh-CN" dirty="0"/>
              <a:t> </a:t>
            </a:r>
            <a:r>
              <a:rPr lang="en-US" altLang="zh-CN" dirty="0" err="1"/>
              <a:t>arr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402667" y="4089400"/>
            <a:ext cx="1032933" cy="2052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栈</a:t>
            </a:r>
          </a:p>
        </p:txBody>
      </p:sp>
      <p:sp>
        <p:nvSpPr>
          <p:cNvPr id="12" name="矩形 11"/>
          <p:cNvSpPr/>
          <p:nvPr/>
        </p:nvSpPr>
        <p:spPr>
          <a:xfrm>
            <a:off x="4531037" y="4216400"/>
            <a:ext cx="802197" cy="3132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0x112233</a:t>
            </a:r>
            <a:endParaRPr lang="zh-CN" altLang="en-US" sz="1200" dirty="0"/>
          </a:p>
        </p:txBody>
      </p:sp>
      <p:cxnSp>
        <p:nvCxnSpPr>
          <p:cNvPr id="14" name="直接箭头连接符 13"/>
          <p:cNvCxnSpPr>
            <a:stCxn id="8" idx="3"/>
            <a:endCxn id="12" idx="1"/>
          </p:cNvCxnSpPr>
          <p:nvPr/>
        </p:nvCxnSpPr>
        <p:spPr>
          <a:xfrm flipV="1">
            <a:off x="3122827" y="4373034"/>
            <a:ext cx="1408210" cy="729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6123091" y="4186612"/>
            <a:ext cx="3242733" cy="183206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堆</a:t>
            </a:r>
          </a:p>
        </p:txBody>
      </p:sp>
      <p:sp>
        <p:nvSpPr>
          <p:cNvPr id="16" name="矩形 15"/>
          <p:cNvSpPr/>
          <p:nvPr/>
        </p:nvSpPr>
        <p:spPr>
          <a:xfrm>
            <a:off x="7037490" y="4354239"/>
            <a:ext cx="1413933" cy="4910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[1, 2, 3]</a:t>
            </a:r>
            <a:endParaRPr lang="zh-CN" altLang="en-US" dirty="0"/>
          </a:p>
        </p:txBody>
      </p:sp>
      <p:cxnSp>
        <p:nvCxnSpPr>
          <p:cNvPr id="18" name="直接箭头连接符 17"/>
          <p:cNvCxnSpPr>
            <a:stCxn id="12" idx="3"/>
            <a:endCxn id="16" idx="1"/>
          </p:cNvCxnSpPr>
          <p:nvPr/>
        </p:nvCxnSpPr>
        <p:spPr>
          <a:xfrm>
            <a:off x="5333234" y="4373034"/>
            <a:ext cx="1704256" cy="22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018014" y="4354238"/>
            <a:ext cx="1413933" cy="4910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[1, 2]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241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  <p:bldP spid="12" grpId="0" animBg="1"/>
      <p:bldP spid="15" grpId="0" animBg="1"/>
      <p:bldP spid="16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AD2B26"/>
                </a:solidFill>
              </a:rPr>
              <a:t>变量声明</a:t>
            </a:r>
            <a:endParaRPr kumimoji="1" lang="zh-CN" altLang="en-US" dirty="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E4A1AFF-5EB0-5C4B-93C7-DF3AA87FF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691" y="1591200"/>
            <a:ext cx="10720800" cy="4550400"/>
          </a:xfrm>
        </p:spPr>
        <p:txBody>
          <a:bodyPr/>
          <a:lstStyle/>
          <a:p>
            <a:r>
              <a:rPr kumimoji="1" lang="zh-CN" altLang="en-US" dirty="0"/>
              <a:t>考考你：可以改为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const</a:t>
            </a:r>
            <a:r>
              <a:rPr kumimoji="1" lang="en-US" altLang="zh-CN" dirty="0"/>
              <a:t> </a:t>
            </a:r>
            <a:r>
              <a:rPr kumimoji="1" lang="zh-CN" altLang="en-US" dirty="0"/>
              <a:t>吗？</a:t>
            </a:r>
            <a:endParaRPr kumimoji="1" lang="en-US" altLang="zh-CN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24" y="2253444"/>
            <a:ext cx="5234142" cy="24503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708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封面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27686</TotalTime>
  <Words>3157</Words>
  <Application>Microsoft Office PowerPoint</Application>
  <PresentationFormat>宽屏</PresentationFormat>
  <Paragraphs>463</Paragraphs>
  <Slides>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72</vt:i4>
      </vt:variant>
    </vt:vector>
  </HeadingPairs>
  <TitlesOfParts>
    <vt:vector size="92" baseType="lpstr">
      <vt:lpstr>Alibaba PuHuiTi</vt:lpstr>
      <vt:lpstr>Alibaba PuHuiTi B</vt:lpstr>
      <vt:lpstr>Alibaba PuHuiTi M</vt:lpstr>
      <vt:lpstr>Alibaba PuHuiTi Medium</vt:lpstr>
      <vt:lpstr>Alibaba PuHuiTi R</vt:lpstr>
      <vt:lpstr>阿里巴巴普惠体</vt:lpstr>
      <vt:lpstr>等线</vt:lpstr>
      <vt:lpstr>黑体</vt:lpstr>
      <vt:lpstr>华文楷体</vt:lpstr>
      <vt:lpstr>华文楷体</vt:lpstr>
      <vt:lpstr>微软雅黑</vt:lpstr>
      <vt:lpstr>Arial</vt:lpstr>
      <vt:lpstr>Calibri</vt:lpstr>
      <vt:lpstr>Courier New</vt:lpstr>
      <vt:lpstr>Segoe UI</vt:lpstr>
      <vt:lpstr>Verdana</vt:lpstr>
      <vt:lpstr>Wingdings</vt:lpstr>
      <vt:lpstr>封面</vt:lpstr>
      <vt:lpstr>正文设计方案</vt:lpstr>
      <vt:lpstr>5_结束页设计方案</vt:lpstr>
      <vt:lpstr>Web APIs 第一天</vt:lpstr>
      <vt:lpstr>PowerPoint 演示文稿</vt:lpstr>
      <vt:lpstr>PowerPoint 演示文稿</vt:lpstr>
      <vt:lpstr>变量声明</vt:lpstr>
      <vt:lpstr>变量声明</vt:lpstr>
      <vt:lpstr>变量声明</vt:lpstr>
      <vt:lpstr>变量声明</vt:lpstr>
      <vt:lpstr>变量声明</vt:lpstr>
      <vt:lpstr>变量声明</vt:lpstr>
      <vt:lpstr>变量声明</vt:lpstr>
      <vt:lpstr>PowerPoint 演示文稿</vt:lpstr>
      <vt:lpstr>Web API 基本认知</vt:lpstr>
      <vt:lpstr>1.1 作用和分类</vt:lpstr>
      <vt:lpstr>Web API 基本认知</vt:lpstr>
      <vt:lpstr>1.2 什么是DOM</vt:lpstr>
      <vt:lpstr>PowerPoint 演示文稿</vt:lpstr>
      <vt:lpstr>Web API 基本认知</vt:lpstr>
      <vt:lpstr>1.3 DOM树</vt:lpstr>
      <vt:lpstr>Web API 基本认知</vt:lpstr>
      <vt:lpstr>1.4 DOM对象（重要）</vt:lpstr>
      <vt:lpstr>PowerPoint 演示文稿</vt:lpstr>
      <vt:lpstr>PowerPoint 演示文稿</vt:lpstr>
      <vt:lpstr>获取DOM元素</vt:lpstr>
      <vt:lpstr>二、获取DOM对象</vt:lpstr>
      <vt:lpstr>2.1 根据CSS选择器来获取DOM元素  (重点)</vt:lpstr>
      <vt:lpstr>2.1 根据CSS选择器来获取DOM元素  (重点)</vt:lpstr>
      <vt:lpstr>PowerPoint 演示文稿</vt:lpstr>
      <vt:lpstr>2.1 根据CSS选择器来获取DOM元素  (重点)</vt:lpstr>
      <vt:lpstr>PowerPoint 演示文稿</vt:lpstr>
      <vt:lpstr>PowerPoint 演示文稿</vt:lpstr>
      <vt:lpstr>2.2 其他获取DOM元素方法（了解）</vt:lpstr>
      <vt:lpstr>PowerPoint 演示文稿</vt:lpstr>
      <vt:lpstr>操作元素内容</vt:lpstr>
      <vt:lpstr>三、操作元素内容</vt:lpstr>
      <vt:lpstr>三、操作元素内容</vt:lpstr>
      <vt:lpstr>三、操作元素内容</vt:lpstr>
      <vt:lpstr>小结</vt:lpstr>
      <vt:lpstr>PowerPoint 演示文稿</vt:lpstr>
      <vt:lpstr>PowerPoint 演示文稿</vt:lpstr>
      <vt:lpstr>PowerPoint 演示文稿</vt:lpstr>
      <vt:lpstr>操作元素属性</vt:lpstr>
      <vt:lpstr>4.1 操作元素常用属性</vt:lpstr>
      <vt:lpstr>PowerPoint 演示文稿</vt:lpstr>
      <vt:lpstr>PowerPoint 演示文稿</vt:lpstr>
      <vt:lpstr>操作元素属性</vt:lpstr>
      <vt:lpstr>4.2 操作元素样式属性</vt:lpstr>
      <vt:lpstr>4.2 操作元素样式属性</vt:lpstr>
      <vt:lpstr>PowerPoint 演示文稿</vt:lpstr>
      <vt:lpstr>PowerPoint 演示文稿</vt:lpstr>
      <vt:lpstr>4.2 操作元素样式属性</vt:lpstr>
      <vt:lpstr>PowerPoint 演示文稿</vt:lpstr>
      <vt:lpstr>4.2 操作元素样式属性</vt:lpstr>
      <vt:lpstr>PowerPoint 演示文稿</vt:lpstr>
      <vt:lpstr>PowerPoint 演示文稿</vt:lpstr>
      <vt:lpstr>PowerPoint 演示文稿</vt:lpstr>
      <vt:lpstr>操作元素属性</vt:lpstr>
      <vt:lpstr>4.3 操作表单元素 属性</vt:lpstr>
      <vt:lpstr>4.3 操作表单元素 属性</vt:lpstr>
      <vt:lpstr>操作元素属性</vt:lpstr>
      <vt:lpstr>4.4 自定义属性</vt:lpstr>
      <vt:lpstr>PowerPoint 演示文稿</vt:lpstr>
      <vt:lpstr>定时器-间歇函数</vt:lpstr>
      <vt:lpstr>五、定时器-间歇函数</vt:lpstr>
      <vt:lpstr>定时器-间歇函数</vt:lpstr>
      <vt:lpstr>五、定时器-间歇函数</vt:lpstr>
      <vt:lpstr>五、定时器-间歇函数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z xd</cp:lastModifiedBy>
  <cp:revision>3662</cp:revision>
  <dcterms:created xsi:type="dcterms:W3CDTF">2020-03-31T02:23:27Z</dcterms:created>
  <dcterms:modified xsi:type="dcterms:W3CDTF">2022-07-18T04:51:56Z</dcterms:modified>
</cp:coreProperties>
</file>